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handoutMasterIdLst>
    <p:handoutMasterId r:id="rId74"/>
  </p:handoutMasterIdLst>
  <p:sldIdLst>
    <p:sldId id="319" r:id="rId3"/>
    <p:sldId id="264" r:id="rId4"/>
    <p:sldId id="1233" r:id="rId6"/>
    <p:sldId id="1292" r:id="rId7"/>
    <p:sldId id="1293" r:id="rId8"/>
    <p:sldId id="1294" r:id="rId9"/>
    <p:sldId id="1295" r:id="rId10"/>
    <p:sldId id="1245" r:id="rId11"/>
    <p:sldId id="1299" r:id="rId12"/>
    <p:sldId id="1395" r:id="rId13"/>
    <p:sldId id="1396" r:id="rId14"/>
    <p:sldId id="1397" r:id="rId15"/>
    <p:sldId id="1235" r:id="rId16"/>
    <p:sldId id="1300" r:id="rId17"/>
    <p:sldId id="1236" r:id="rId18"/>
    <p:sldId id="1237" r:id="rId19"/>
    <p:sldId id="1378" r:id="rId20"/>
    <p:sldId id="1398" r:id="rId21"/>
    <p:sldId id="1399" r:id="rId22"/>
    <p:sldId id="1379" r:id="rId23"/>
    <p:sldId id="1380" r:id="rId24"/>
    <p:sldId id="1400" r:id="rId25"/>
    <p:sldId id="1381" r:id="rId26"/>
    <p:sldId id="1401" r:id="rId27"/>
    <p:sldId id="1402" r:id="rId28"/>
    <p:sldId id="1382" r:id="rId29"/>
    <p:sldId id="1403" r:id="rId30"/>
    <p:sldId id="1404" r:id="rId31"/>
    <p:sldId id="1383" r:id="rId32"/>
    <p:sldId id="1243" r:id="rId33"/>
    <p:sldId id="1384" r:id="rId34"/>
    <p:sldId id="1405" r:id="rId35"/>
    <p:sldId id="1406" r:id="rId36"/>
    <p:sldId id="1407" r:id="rId37"/>
    <p:sldId id="1385" r:id="rId38"/>
    <p:sldId id="1408" r:id="rId39"/>
    <p:sldId id="1409" r:id="rId40"/>
    <p:sldId id="1386" r:id="rId41"/>
    <p:sldId id="1410" r:id="rId42"/>
    <p:sldId id="1411" r:id="rId43"/>
    <p:sldId id="1412" r:id="rId44"/>
    <p:sldId id="1413" r:id="rId45"/>
    <p:sldId id="1387" r:id="rId46"/>
    <p:sldId id="1415" r:id="rId47"/>
    <p:sldId id="1414" r:id="rId48"/>
    <p:sldId id="1416" r:id="rId49"/>
    <p:sldId id="1388" r:id="rId50"/>
    <p:sldId id="1418" r:id="rId51"/>
    <p:sldId id="1420" r:id="rId52"/>
    <p:sldId id="1419" r:id="rId53"/>
    <p:sldId id="1421" r:id="rId54"/>
    <p:sldId id="1390" r:id="rId55"/>
    <p:sldId id="1391" r:id="rId56"/>
    <p:sldId id="1392" r:id="rId57"/>
    <p:sldId id="1283" r:id="rId58"/>
    <p:sldId id="1277" r:id="rId59"/>
    <p:sldId id="1363" r:id="rId60"/>
    <p:sldId id="1377" r:id="rId61"/>
    <p:sldId id="1364" r:id="rId62"/>
    <p:sldId id="1365" r:id="rId63"/>
    <p:sldId id="1367" r:id="rId64"/>
    <p:sldId id="1281" r:id="rId65"/>
    <p:sldId id="1369" r:id="rId66"/>
    <p:sldId id="1370" r:id="rId67"/>
    <p:sldId id="1371" r:id="rId68"/>
    <p:sldId id="1374" r:id="rId69"/>
    <p:sldId id="1373" r:id="rId70"/>
    <p:sldId id="1372" r:id="rId71"/>
    <p:sldId id="1282" r:id="rId72"/>
    <p:sldId id="539" r:id="rId7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ambria" panose="02040503050406030204" pitchFamily="18" charset="0"/>
      <p:regular r:id="rId82"/>
      <p:bold r:id="rId83"/>
      <p:italic r:id="rId84"/>
      <p:boldItalic r:id="rId85"/>
    </p:embeddedFont>
    <p:embeddedFont>
      <p:font typeface="Montserrat" panose="00000500000000000000" pitchFamily="2" charset="0"/>
      <p:regular r:id="rId86"/>
      <p:bold r:id="rId87"/>
      <p:italic r:id="rId88"/>
      <p:boldItalic r:id="rId89"/>
    </p:embeddedFont>
    <p:embeddedFont>
      <p:font typeface="Montserrat Medium" panose="00000600000000000000" pitchFamily="2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33"/>
    <a:srgbClr val="196F3C"/>
    <a:srgbClr val="957104"/>
    <a:srgbClr val="B4E2D4"/>
    <a:srgbClr val="B0E3FE"/>
    <a:srgbClr val="6A98FE"/>
    <a:srgbClr val="012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768" y="138"/>
      </p:cViewPr>
      <p:guideLst>
        <p:guide orient="horz" pos="1542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font" Target="fonts/font16.fntdata"/><Relationship Id="rId92" Type="http://schemas.openxmlformats.org/officeDocument/2006/relationships/font" Target="fonts/font15.fntdata"/><Relationship Id="rId91" Type="http://schemas.openxmlformats.org/officeDocument/2006/relationships/font" Target="fonts/font14.fntdata"/><Relationship Id="rId90" Type="http://schemas.openxmlformats.org/officeDocument/2006/relationships/font" Target="fonts/font13.fntdata"/><Relationship Id="rId9" Type="http://schemas.openxmlformats.org/officeDocument/2006/relationships/slide" Target="slides/slide6.xml"/><Relationship Id="rId89" Type="http://schemas.openxmlformats.org/officeDocument/2006/relationships/font" Target="fonts/font12.fntdata"/><Relationship Id="rId88" Type="http://schemas.openxmlformats.org/officeDocument/2006/relationships/font" Target="fonts/font11.fntdata"/><Relationship Id="rId87" Type="http://schemas.openxmlformats.org/officeDocument/2006/relationships/font" Target="fonts/font10.fntdata"/><Relationship Id="rId86" Type="http://schemas.openxmlformats.org/officeDocument/2006/relationships/font" Target="fonts/font9.fntdata"/><Relationship Id="rId85" Type="http://schemas.openxmlformats.org/officeDocument/2006/relationships/font" Target="fonts/font8.fntdata"/><Relationship Id="rId84" Type="http://schemas.openxmlformats.org/officeDocument/2006/relationships/font" Target="fonts/font7.fntdata"/><Relationship Id="rId83" Type="http://schemas.openxmlformats.org/officeDocument/2006/relationships/font" Target="fonts/font6.fntdata"/><Relationship Id="rId82" Type="http://schemas.openxmlformats.org/officeDocument/2006/relationships/font" Target="fonts/font5.fntdata"/><Relationship Id="rId81" Type="http://schemas.openxmlformats.org/officeDocument/2006/relationships/font" Target="fonts/font4.fntdata"/><Relationship Id="rId80" Type="http://schemas.openxmlformats.org/officeDocument/2006/relationships/font" Target="fonts/font3.fntdata"/><Relationship Id="rId8" Type="http://schemas.openxmlformats.org/officeDocument/2006/relationships/slide" Target="slides/slide5.xml"/><Relationship Id="rId79" Type="http://schemas.openxmlformats.org/officeDocument/2006/relationships/font" Target="fonts/font2.fntdata"/><Relationship Id="rId78" Type="http://schemas.openxmlformats.org/officeDocument/2006/relationships/font" Target="fonts/font1.fntdata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hyperlink" Target="http://www.run.ai" TargetMode="External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hyperlink" Target="http://www.run.ai" TargetMode="External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 userDrawn="1"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Blue Divider Slide">
  <p:cSld name="Blue Divider Slid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>
                <a:latin typeface="+mj-lt"/>
              </a:rPr>
            </a:fld>
            <a:endParaRPr sz="2400">
              <a:latin typeface="+mj-lt"/>
            </a:endParaRPr>
          </a:p>
        </p:txBody>
      </p:sp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00263E"/>
              </a:highlight>
              <a:latin typeface="+mj-lt"/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/>
            <a:srcRect l="338070" t="-334250" r="-338070" b="334249"/>
            <a:stretch>
              <a:fillRect/>
            </a:stretch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ea"/>
                <a:ea typeface="Clean" charset="0"/>
                <a:cs typeface="+mj-ea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Navy Bod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 userDrawn="1"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 userDrawn="1"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2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 userDrawn="1"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  <a:endParaRPr lang="en-GB">
              <a:highlight>
                <a:srgbClr val="00263E"/>
              </a:highlight>
              <a:latin typeface="+mj-lt"/>
              <a:cs typeface="+mj-lt"/>
            </a:endParaRP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Pink Divider Slide">
  <p:cSld name="Pink Divider Slide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02000" y="-133825"/>
            <a:ext cx="4896800" cy="54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5"/>
          <p:cNvSpPr/>
          <p:nvPr/>
        </p:nvSpPr>
        <p:spPr>
          <a:xfrm>
            <a:off x="-35300" y="1972950"/>
            <a:ext cx="7188900" cy="1199400"/>
          </a:xfrm>
          <a:prstGeom prst="rect">
            <a:avLst/>
          </a:prstGeom>
          <a:solidFill>
            <a:srgbClr val="DF19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04" name="Google Shape;404;p55"/>
          <p:cNvSpPr/>
          <p:nvPr/>
        </p:nvSpPr>
        <p:spPr>
          <a:xfrm>
            <a:off x="6575860" y="1972952"/>
            <a:ext cx="1199400" cy="1199400"/>
          </a:xfrm>
          <a:prstGeom prst="ellipse">
            <a:avLst/>
          </a:prstGeom>
          <a:solidFill>
            <a:srgbClr val="680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80030"/>
              </a:highlight>
              <a:latin typeface="+mj-lt"/>
              <a:cs typeface="+mj-lt"/>
            </a:endParaRPr>
          </a:p>
        </p:txBody>
      </p:sp>
      <p:pic>
        <p:nvPicPr>
          <p:cNvPr id="405" name="Google Shape;405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67649" y="1963825"/>
            <a:ext cx="1215800" cy="12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Navy Bod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 userDrawn="1"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 userDrawn="1"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8.png"/><Relationship Id="rId14" Type="http://schemas.openxmlformats.org/officeDocument/2006/relationships/image" Target="../media/image7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</p:txBody>
      </p:sp>
      <p:sp>
        <p:nvSpPr>
          <p:cNvPr id="48" name="Google Shape;898;p88"/>
          <p:cNvSpPr txBox="1"/>
          <p:nvPr userDrawn="1"/>
        </p:nvSpPr>
        <p:spPr>
          <a:xfrm>
            <a:off x="2785110" y="4749800"/>
            <a:ext cx="359791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github.com/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jonathancosme/runai_wandb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" name="Google Shape;291;p43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5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6" name="Google Shape;294;p43"/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.svg"/><Relationship Id="rId1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.svg"/><Relationship Id="rId1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.svg"/><Relationship Id="rId1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://www.run.ai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"/>
          <p:cNvSpPr txBox="1"/>
          <p:nvPr/>
        </p:nvSpPr>
        <p:spPr>
          <a:xfrm>
            <a:off x="5515563" y="1766438"/>
            <a:ext cx="3628437" cy="16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Weight &amp; Biases</a:t>
            </a:r>
            <a:endParaRPr lang="en-US" sz="3600" b="0" i="0" u="none" strike="noStrike" cap="none" dirty="0" err="1">
              <a:solidFill>
                <a:schemeClr val="l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with </a:t>
            </a:r>
            <a:endParaRPr lang="en-US" sz="3600" b="0" i="0" u="none" strike="noStrike" cap="none" dirty="0" err="1">
              <a:solidFill>
                <a:schemeClr val="l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endParaRPr lang="en-US" sz="3600" b="0" i="0" u="none" strike="noStrike" cap="none" dirty="0" err="1">
              <a:solidFill>
                <a:schemeClr val="accent1"/>
              </a:solidFill>
              <a:latin typeface="+mj-lt"/>
              <a:ea typeface="Montserrat Medium"/>
              <a:cs typeface="+mj-lt"/>
              <a:sym typeface="Montserrat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55720" y="867410"/>
            <a:ext cx="209550" cy="214630"/>
            <a:chOff x="11584" y="5248"/>
            <a:chExt cx="330" cy="33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55" y="5248"/>
              <a:ext cx="0" cy="3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584" y="5417"/>
              <a:ext cx="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1855" y="777240"/>
            <a:ext cx="1544320" cy="394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90" y="796925"/>
            <a:ext cx="616585" cy="4184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W&amp;B to run?</a:t>
            </a:r>
            <a:endParaRPr lang="en-US" dirty="0"/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182370"/>
            <a:ext cx="779081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1) 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account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 W&amp;B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2)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“wandb”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package installed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W&amp;B to run?</a:t>
            </a:r>
            <a:endParaRPr lang="en-US" dirty="0"/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182370"/>
            <a:ext cx="7790815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1) 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account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 W&amp;B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2)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“wandb”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package installed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3)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.netrc 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(create by running “wandb login” command)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W&amp;B to run?</a:t>
            </a:r>
            <a:endParaRPr lang="en-US" dirty="0"/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182370"/>
            <a:ext cx="7790815" cy="8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1) 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account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 W&amp;B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2)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“wandb”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package installed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3)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.netrc 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(create by running “wandb login” command)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4) Run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code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within your python script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account with W&amp;B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account with W&amp;B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463040"/>
            <a:ext cx="6099175" cy="3248660"/>
          </a:xfrm>
          <a:prstGeom prst="rect">
            <a:avLst/>
          </a:prstGeom>
        </p:spPr>
      </p:pic>
      <p:sp>
        <p:nvSpPr>
          <p:cNvPr id="3" name="Google Shape;898;p88"/>
          <p:cNvSpPr txBox="1"/>
          <p:nvPr/>
        </p:nvSpPr>
        <p:spPr>
          <a:xfrm>
            <a:off x="572770" y="1125220"/>
            <a:ext cx="77908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Navigate to “wandb.ai” on your browser and select “Sign Up”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550535" y="1557020"/>
            <a:ext cx="406400" cy="2590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455420"/>
            <a:ext cx="4798695" cy="314388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1: Create account with W&amp;B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150620"/>
            <a:ext cx="77908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Follow steps to register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2179320" y="1930400"/>
            <a:ext cx="1529715" cy="24568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582420"/>
            <a:ext cx="6506210" cy="308546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1: Create account with W&amp;B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093470"/>
            <a:ext cx="779081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 registering, click on the W&amp;B icon on the top left. You’ll notice and API key.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will be used in step 3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2770" y="1582420"/>
            <a:ext cx="330200" cy="279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3049270" y="3589020"/>
            <a:ext cx="2000250" cy="7105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98;p88"/>
          <p:cNvSpPr txBox="1"/>
          <p:nvPr/>
        </p:nvSpPr>
        <p:spPr>
          <a:xfrm>
            <a:off x="658495" y="1861820"/>
            <a:ext cx="15875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</a:t>
            </a:r>
            <a:endParaRPr lang="en-US" sz="12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8" name="Google Shape;898;p88"/>
          <p:cNvSpPr txBox="1"/>
          <p:nvPr/>
        </p:nvSpPr>
        <p:spPr>
          <a:xfrm>
            <a:off x="2890520" y="3589020"/>
            <a:ext cx="15875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</a:t>
            </a:r>
            <a:endParaRPr lang="en-US" sz="12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2: Install “wandb” package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290320"/>
            <a:ext cx="5885815" cy="8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install wandb with conda.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is an example command where we create an environment called “wandb-env” and install the “wandb” package along with Tensorflow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0" name="Google Shape;898;p88"/>
          <p:cNvSpPr txBox="1"/>
          <p:nvPr/>
        </p:nvSpPr>
        <p:spPr>
          <a:xfrm>
            <a:off x="572770" y="2218055"/>
            <a:ext cx="5885815" cy="2547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mamba create -n wandb-env -c conda-forge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tensorflow tensorflow-gpu -y</a:t>
            </a:r>
            <a:endParaRPr lang="en-US" sz="12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.netrc file</a:t>
            </a:r>
            <a:endParaRPr lang="en-US" dirty="0"/>
          </a:p>
        </p:txBody>
      </p:sp>
      <p:sp>
        <p:nvSpPr>
          <p:cNvPr id="2" name="Google Shape;898;p88"/>
          <p:cNvSpPr txBox="1"/>
          <p:nvPr/>
        </p:nvSpPr>
        <p:spPr>
          <a:xfrm>
            <a:off x="572770" y="1290320"/>
            <a:ext cx="797369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.netrc file is created after running “wandb login” command.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.netrc file</a:t>
            </a:r>
            <a:endParaRPr lang="en-US" dirty="0"/>
          </a:p>
        </p:txBody>
      </p:sp>
      <p:sp>
        <p:nvSpPr>
          <p:cNvPr id="2" name="Google Shape;898;p88"/>
          <p:cNvSpPr txBox="1"/>
          <p:nvPr/>
        </p:nvSpPr>
        <p:spPr>
          <a:xfrm>
            <a:off x="572770" y="1290320"/>
            <a:ext cx="7973695" cy="107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.netrc file is created after running “wandb login” command.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.netrc file is always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created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directory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(~/.netrc)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Weights &amp; Biases background</a:t>
            </a:r>
            <a:endParaRPr lang="en-US" altLang="en-GB" sz="2400" dirty="0">
              <a:solidFill>
                <a:srgbClr val="F3F3F3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4095" y="2374265"/>
            <a:ext cx="1544320" cy="3949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.netrc file</a:t>
            </a:r>
            <a:endParaRPr lang="en-US" dirty="0"/>
          </a:p>
        </p:txBody>
      </p:sp>
      <p:sp>
        <p:nvSpPr>
          <p:cNvPr id="2" name="Google Shape;898;p88"/>
          <p:cNvSpPr txBox="1"/>
          <p:nvPr/>
        </p:nvSpPr>
        <p:spPr>
          <a:xfrm>
            <a:off x="572770" y="1290320"/>
            <a:ext cx="7973695" cy="107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.netrc file is created after running “wandb login” command.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.netrc file is always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created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directory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(~/.netrc)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running wandb within your code, it will always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the .netrc file in the home directory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(~/.netrc)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.netrc file</a:t>
            </a:r>
            <a:endParaRPr lang="en-US" dirty="0"/>
          </a:p>
        </p:txBody>
      </p:sp>
      <p:sp>
        <p:nvSpPr>
          <p:cNvPr id="2" name="Google Shape;898;p88"/>
          <p:cNvSpPr txBox="1"/>
          <p:nvPr/>
        </p:nvSpPr>
        <p:spPr>
          <a:xfrm>
            <a:off x="572770" y="2007870"/>
            <a:ext cx="1314450" cy="2547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 login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/>
          <p:cNvSpPr txBox="1"/>
          <p:nvPr/>
        </p:nvSpPr>
        <p:spPr>
          <a:xfrm>
            <a:off x="572770" y="1684020"/>
            <a:ext cx="32893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 the “wandb login” command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.netrc file</a:t>
            </a:r>
            <a:endParaRPr lang="en-US" dirty="0"/>
          </a:p>
        </p:txBody>
      </p:sp>
      <p:sp>
        <p:nvSpPr>
          <p:cNvPr id="2" name="Google Shape;898;p88"/>
          <p:cNvSpPr txBox="1"/>
          <p:nvPr/>
        </p:nvSpPr>
        <p:spPr>
          <a:xfrm>
            <a:off x="572770" y="2007870"/>
            <a:ext cx="1314450" cy="2547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 login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/>
          <p:cNvSpPr txBox="1"/>
          <p:nvPr/>
        </p:nvSpPr>
        <p:spPr>
          <a:xfrm>
            <a:off x="572770" y="1684020"/>
            <a:ext cx="32893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 the “wandb login” command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3716020"/>
            <a:ext cx="5836285" cy="861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38747" t="66063" r="30549" b="10908"/>
          <a:stretch>
            <a:fillRect/>
          </a:stretch>
        </p:blipFill>
        <p:spPr>
          <a:xfrm>
            <a:off x="572770" y="2617470"/>
            <a:ext cx="1997710" cy="710565"/>
          </a:xfrm>
          <a:prstGeom prst="rect">
            <a:avLst/>
          </a:prstGeom>
        </p:spPr>
      </p:pic>
      <p:sp>
        <p:nvSpPr>
          <p:cNvPr id="7" name="Google Shape;898;p88"/>
          <p:cNvSpPr txBox="1"/>
          <p:nvPr/>
        </p:nvSpPr>
        <p:spPr>
          <a:xfrm>
            <a:off x="572770" y="2312670"/>
            <a:ext cx="35109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Copy the API key from your W&amp;B account page...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506220" y="2947670"/>
            <a:ext cx="253365" cy="2413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898;p88"/>
          <p:cNvSpPr txBox="1"/>
          <p:nvPr/>
        </p:nvSpPr>
        <p:spPr>
          <a:xfrm>
            <a:off x="572770" y="3430270"/>
            <a:ext cx="32893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...then paste it into the terminal (and hit enter)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.netrc file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018540"/>
            <a:ext cx="51816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file will be created in your home directory (~/) called “.netrc” (~/.netrc)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328420"/>
            <a:ext cx="5763260" cy="114554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1061720" y="2153920"/>
            <a:ext cx="4946650" cy="1587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70" y="1287780"/>
            <a:ext cx="2313305" cy="11868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7411720" y="2077720"/>
            <a:ext cx="826770" cy="31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.netrc file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018540"/>
            <a:ext cx="51816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file will be created in your home directory (~/) called “.netrc” (~/.netrc)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328420"/>
            <a:ext cx="5763260" cy="114554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1061720" y="2153920"/>
            <a:ext cx="4946650" cy="1587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70" y="1287780"/>
            <a:ext cx="2313305" cy="11868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7411720" y="2077720"/>
            <a:ext cx="826770" cy="31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" y="2874645"/>
            <a:ext cx="3254375" cy="1171575"/>
          </a:xfrm>
          <a:prstGeom prst="rect">
            <a:avLst/>
          </a:prstGeom>
        </p:spPr>
      </p:pic>
      <p:sp>
        <p:nvSpPr>
          <p:cNvPr id="19" name="Google Shape;898;p88"/>
          <p:cNvSpPr txBox="1"/>
          <p:nvPr/>
        </p:nvSpPr>
        <p:spPr>
          <a:xfrm>
            <a:off x="572770" y="2553970"/>
            <a:ext cx="48387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.netrc file is a text file containing your API key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.netrc file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018540"/>
            <a:ext cx="51816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file will be created in your home directory (~/) called “.netrc” (~/.netrc)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328420"/>
            <a:ext cx="5763260" cy="114554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1061720" y="2153920"/>
            <a:ext cx="4946650" cy="1587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70" y="1287780"/>
            <a:ext cx="2313305" cy="11868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7411720" y="2077720"/>
            <a:ext cx="826770" cy="31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" y="2874645"/>
            <a:ext cx="3254375" cy="1171575"/>
          </a:xfrm>
          <a:prstGeom prst="rect">
            <a:avLst/>
          </a:prstGeom>
        </p:spPr>
      </p:pic>
      <p:sp>
        <p:nvSpPr>
          <p:cNvPr id="19" name="Google Shape;898;p88"/>
          <p:cNvSpPr txBox="1"/>
          <p:nvPr/>
        </p:nvSpPr>
        <p:spPr>
          <a:xfrm>
            <a:off x="572770" y="2553970"/>
            <a:ext cx="48387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.netrc file is a text file containing your API key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0" name="Google Shape;898;p88"/>
          <p:cNvSpPr txBox="1"/>
          <p:nvPr/>
        </p:nvSpPr>
        <p:spPr>
          <a:xfrm>
            <a:off x="572770" y="4160520"/>
            <a:ext cx="652081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W&amp;B references this file in order to interface with your wandb.ai account.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will no longer need to run the “wandb login” command.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4: wandb code in your script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4: wandb code in your script</a:t>
            </a:r>
            <a:endParaRPr lang="en-US" dirty="0"/>
          </a:p>
        </p:txBody>
      </p:sp>
      <p:sp>
        <p:nvSpPr>
          <p:cNvPr id="10" name="Google Shape;898;p88"/>
          <p:cNvSpPr txBox="1"/>
          <p:nvPr/>
        </p:nvSpPr>
        <p:spPr>
          <a:xfrm>
            <a:off x="566420" y="1518920"/>
            <a:ext cx="3663950" cy="2484066"/>
          </a:xfrm>
          <a:prstGeom prst="roundRect">
            <a:avLst>
              <a:gd name="adj" fmla="val 46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import 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from 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wandb.keras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import 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WandbCallback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from tensorflow import keras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from tensorflow.keras import layers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wandb.init(project="wandb-local")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 = {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 "learning_rate": 0.001,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 "epochs": 15,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 "batch_size": 128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}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(load data here)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(build model)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(continued on next block)...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/>
          <p:cNvSpPr txBox="1"/>
          <p:nvPr/>
        </p:nvSpPr>
        <p:spPr>
          <a:xfrm>
            <a:off x="4420870" y="1506220"/>
            <a:ext cx="3955415" cy="2919611"/>
          </a:xfrm>
          <a:prstGeom prst="roundRect">
            <a:avLst>
              <a:gd name="adj" fmla="val 46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... (continued from previous block)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opt = keras.optimizers.Adam(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learning_rate=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wandb.config['learning_rate']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model.compile(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loss="categorical_crossentropy",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optimizer=opt,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metrics=["accuracy"]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model.fit(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x_train,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y_train,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validation_split=0.1,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batch_size=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wandb.config['batch_size']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,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epochs=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wandb.config['epochs']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,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callbacks=[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WandbCallback()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],  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" name="Google Shape;898;p88"/>
          <p:cNvSpPr txBox="1"/>
          <p:nvPr/>
        </p:nvSpPr>
        <p:spPr>
          <a:xfrm>
            <a:off x="566420" y="1163320"/>
            <a:ext cx="780923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are the highlights of the wandb code within our python script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4: wandb code in your script</a:t>
            </a:r>
            <a:endParaRPr lang="en-US" dirty="0"/>
          </a:p>
        </p:txBody>
      </p:sp>
      <p:sp>
        <p:nvSpPr>
          <p:cNvPr id="10" name="Google Shape;898;p88"/>
          <p:cNvSpPr txBox="1"/>
          <p:nvPr/>
        </p:nvSpPr>
        <p:spPr>
          <a:xfrm>
            <a:off x="566420" y="1518920"/>
            <a:ext cx="3663950" cy="2484066"/>
          </a:xfrm>
          <a:prstGeom prst="roundRect">
            <a:avLst>
              <a:gd name="adj" fmla="val 46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import 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from 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wandb.keras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import 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WandbCallback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from tensorflow import keras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from tensorflow.keras import layers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wandb.init(project="wandb-local")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 = {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 "learning_rate": 0.001,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 "epochs": 15,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 "batch_size": 128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}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(load data here)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(build model)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(continued on next block)...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/>
          <p:cNvSpPr txBox="1"/>
          <p:nvPr/>
        </p:nvSpPr>
        <p:spPr>
          <a:xfrm>
            <a:off x="4420870" y="1506220"/>
            <a:ext cx="3955415" cy="2919611"/>
          </a:xfrm>
          <a:prstGeom prst="roundRect">
            <a:avLst>
              <a:gd name="adj" fmla="val 46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... (continued from previous block)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opt = keras.optimizers.Adam(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learning_rate=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wandb.config['learning_rate']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model.compile(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loss="categorical_crossentropy",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optimizer=opt,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metrics=["accuracy"]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model.fit(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x_train,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y_train,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validation_split=0.1,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batch_size=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wandb.config['batch_size']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,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epochs=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wandb.config['epochs']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,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callbacks=[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WandbCallback()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],  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/>
          <p:cNvSpPr txBox="1"/>
          <p:nvPr/>
        </p:nvSpPr>
        <p:spPr>
          <a:xfrm>
            <a:off x="566420" y="4458970"/>
            <a:ext cx="765746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more info on how to use wandb code in your scripts, visit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docs.wandb.ai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" name="Google Shape;898;p88"/>
          <p:cNvSpPr txBox="1"/>
          <p:nvPr/>
        </p:nvSpPr>
        <p:spPr>
          <a:xfrm>
            <a:off x="566420" y="1163320"/>
            <a:ext cx="780923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are the highlights of the wandb code within our python script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4: wandb code in your script</a:t>
            </a:r>
            <a:endParaRPr lang="en-US" dirty="0"/>
          </a:p>
        </p:txBody>
      </p:sp>
      <p:sp>
        <p:nvSpPr>
          <p:cNvPr id="8" name="Google Shape;898;p88"/>
          <p:cNvSpPr txBox="1"/>
          <p:nvPr/>
        </p:nvSpPr>
        <p:spPr>
          <a:xfrm>
            <a:off x="572770" y="2503170"/>
            <a:ext cx="3810635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 the script finishes running, refresh your web browser, select the W&amp;B icon on the top left, and you will be able to see the project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287645" y="1887220"/>
            <a:ext cx="2047240" cy="2576830"/>
            <a:chOff x="9347" y="3172"/>
            <a:chExt cx="3224" cy="40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47" y="3172"/>
              <a:ext cx="3225" cy="4059"/>
            </a:xfrm>
            <a:prstGeom prst="rect">
              <a:avLst/>
            </a:prstGeom>
          </p:spPr>
        </p:pic>
        <p:sp>
          <p:nvSpPr>
            <p:cNvPr id="11" name="Rectangles 10"/>
            <p:cNvSpPr/>
            <p:nvPr/>
          </p:nvSpPr>
          <p:spPr>
            <a:xfrm>
              <a:off x="9347" y="3792"/>
              <a:ext cx="399" cy="3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9937" y="3172"/>
              <a:ext cx="269" cy="2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9527" y="6413"/>
              <a:ext cx="1938" cy="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898;p88"/>
            <p:cNvSpPr txBox="1"/>
            <p:nvPr/>
          </p:nvSpPr>
          <p:spPr>
            <a:xfrm>
              <a:off x="10276" y="3342"/>
              <a:ext cx="250" cy="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  <a:endPara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16" name="Google Shape;898;p88"/>
            <p:cNvSpPr txBox="1"/>
            <p:nvPr/>
          </p:nvSpPr>
          <p:spPr>
            <a:xfrm>
              <a:off x="9387" y="4172"/>
              <a:ext cx="250" cy="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  <a:endPara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17" name="Google Shape;898;p88"/>
            <p:cNvSpPr txBox="1"/>
            <p:nvPr/>
          </p:nvSpPr>
          <p:spPr>
            <a:xfrm>
              <a:off x="11547" y="6401"/>
              <a:ext cx="250" cy="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</a:t>
              </a:r>
              <a:endPara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cxnSp>
        <p:nvCxnSpPr>
          <p:cNvPr id="18" name="Straight Arrow Connector 17"/>
          <p:cNvCxnSpPr>
            <a:stCxn id="8" idx="3"/>
            <a:endCxn id="7" idx="1"/>
          </p:cNvCxnSpPr>
          <p:nvPr/>
        </p:nvCxnSpPr>
        <p:spPr>
          <a:xfrm>
            <a:off x="4383405" y="2830195"/>
            <a:ext cx="904240" cy="3460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W&amp;B work?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1950" y="2178685"/>
            <a:ext cx="2907030" cy="8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Setting up </a:t>
            </a:r>
            <a:endParaRPr lang="en-US" altLang="en-GB" sz="2400" dirty="0">
              <a:solidFill>
                <a:srgbClr val="F3F3F3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W&amp;B with </a:t>
            </a:r>
            <a:r>
              <a:rPr lang="en-US" altLang="en-GB" sz="2400" dirty="0">
                <a:solidFill>
                  <a:schemeClr val="bg2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run:ai</a:t>
            </a:r>
            <a:endParaRPr lang="en-US" altLang="en-GB" sz="2400" dirty="0">
              <a:solidFill>
                <a:schemeClr val="bg2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98440" y="2459990"/>
            <a:ext cx="209550" cy="214630"/>
            <a:chOff x="11584" y="5248"/>
            <a:chExt cx="330" cy="33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55" y="5248"/>
              <a:ext cx="0" cy="3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584" y="5417"/>
              <a:ext cx="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5045" y="2369820"/>
            <a:ext cx="1544320" cy="394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2369820"/>
            <a:ext cx="714375" cy="4845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r>
              <a:rPr lang="en-US" dirty="0"/>
              <a:t> to work with W&amp;B?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r>
              <a:rPr lang="en-US" dirty="0"/>
              <a:t> to work with W&amp;B?</a:t>
            </a:r>
            <a:endParaRPr lang="en-US" dirty="0"/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182370"/>
            <a:ext cx="7790815" cy="8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1) 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account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with W&amp;B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4)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 code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within your python script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r>
              <a:rPr lang="en-US" dirty="0"/>
              <a:t> to work with W&amp;B?</a:t>
            </a:r>
            <a:endParaRPr lang="en-US" dirty="0"/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182370"/>
            <a:ext cx="7790815" cy="8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1) 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account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with W&amp;B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2)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with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installed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tx2">
                  <a:lumMod val="5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4)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 code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within your python script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r>
              <a:rPr lang="en-US" dirty="0"/>
              <a:t> to work with W&amp;B?</a:t>
            </a:r>
            <a:endParaRPr lang="en-US" dirty="0"/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182370"/>
            <a:ext cx="7790815" cy="8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1) 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account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with W&amp;B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2)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with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installed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3)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persistent netrc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file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4)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 code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within your python script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Docker image with wandb installed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Docker image with wandb installed</a:t>
            </a:r>
            <a:endParaRPr lang="en-US" dirty="0"/>
          </a:p>
        </p:txBody>
      </p:sp>
      <p:sp>
        <p:nvSpPr>
          <p:cNvPr id="8" name="Google Shape;898;p88"/>
          <p:cNvSpPr txBox="1"/>
          <p:nvPr/>
        </p:nvSpPr>
        <p:spPr>
          <a:xfrm>
            <a:off x="572770" y="4276090"/>
            <a:ext cx="810133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*This image uses “jonathancosme/base-notebook-root” as a base image, which is a slight modification of the official “jupyter/base-notebook” image. </a:t>
            </a:r>
            <a:endParaRPr lang="en-US" sz="8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information can be found here: github.com/jonathancosme/jupyter-base-notebook-root</a:t>
            </a:r>
            <a:endParaRPr lang="en-US" sz="8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120140"/>
            <a:ext cx="8101330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docker image we will be using is “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jonathancosme/base-root-wandb-tf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”*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is publicly available here: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hub.docker.com/r/jonathancosme/base-root-wandb-tf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Docker image with wandb installed</a:t>
            </a:r>
            <a:endParaRPr lang="en-US" dirty="0"/>
          </a:p>
        </p:txBody>
      </p:sp>
      <p:sp>
        <p:nvSpPr>
          <p:cNvPr id="8" name="Google Shape;898;p88"/>
          <p:cNvSpPr txBox="1"/>
          <p:nvPr/>
        </p:nvSpPr>
        <p:spPr>
          <a:xfrm>
            <a:off x="572770" y="4276090"/>
            <a:ext cx="810133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*This image uses “jonathancosme/base-notebook-root” as a base image, which is a slight modification of the official “jupyter/base-notebook” image. </a:t>
            </a:r>
            <a:endParaRPr lang="en-US" sz="8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information can be found here: github.com/jonathancosme/jupyter-base-notebook-root</a:t>
            </a:r>
            <a:endParaRPr lang="en-US" sz="8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120140"/>
            <a:ext cx="8101330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docker image we will be using is “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jonathancosme/base-root-wandb-tf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”*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is publicly available here: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hub.docker.com/r/jonathancosme/base-root-wandb-tf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/>
          <p:cNvSpPr txBox="1"/>
          <p:nvPr/>
        </p:nvSpPr>
        <p:spPr>
          <a:xfrm>
            <a:off x="572770" y="1976755"/>
            <a:ext cx="810133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dockerfile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2254250"/>
            <a:ext cx="8071485" cy="861060"/>
          </a:xfrm>
          <a:prstGeom prst="rect">
            <a:avLst/>
          </a:prstGeom>
        </p:spPr>
      </p:pic>
      <p:sp>
        <p:nvSpPr>
          <p:cNvPr id="6" name="Google Shape;898;p88"/>
          <p:cNvSpPr txBox="1"/>
          <p:nvPr/>
        </p:nvSpPr>
        <p:spPr>
          <a:xfrm>
            <a:off x="3807460" y="3458845"/>
            <a:ext cx="389953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where we the installation of wandb is speficied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5507355" y="2757170"/>
            <a:ext cx="513715" cy="2298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6" idx="0"/>
            <a:endCxn id="13" idx="2"/>
          </p:cNvCxnSpPr>
          <p:nvPr/>
        </p:nvCxnSpPr>
        <p:spPr>
          <a:xfrm flipV="1">
            <a:off x="5757545" y="2987040"/>
            <a:ext cx="6985" cy="471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8" name="Google Shape;898;p88"/>
          <p:cNvSpPr txBox="1"/>
          <p:nvPr/>
        </p:nvSpPr>
        <p:spPr>
          <a:xfrm>
            <a:off x="606425" y="1303655"/>
            <a:ext cx="245173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wandb login command: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W&amp;B work?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68165" y="3068955"/>
            <a:ext cx="1737360" cy="1035050"/>
            <a:chOff x="6059" y="3948"/>
            <a:chExt cx="2736" cy="1630"/>
          </a:xfrm>
        </p:grpSpPr>
        <p:sp>
          <p:nvSpPr>
            <p:cNvPr id="8" name="Rounded Rectangle 7"/>
            <p:cNvSpPr/>
            <p:nvPr/>
          </p:nvSpPr>
          <p:spPr>
            <a:xfrm>
              <a:off x="6889" y="4619"/>
              <a:ext cx="1370" cy="82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9" name="Rounded Rectangle 2"/>
            <p:cNvSpPr/>
            <p:nvPr/>
          </p:nvSpPr>
          <p:spPr>
            <a:xfrm>
              <a:off x="6059" y="3948"/>
              <a:ext cx="2737" cy="163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(your environment)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2256790" y="3331845"/>
            <a:ext cx="1218565" cy="58737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200">
                <a:solidFill>
                  <a:schemeClr val="accent6"/>
                </a:solidFill>
                <a:latin typeface="+mj-lt"/>
                <a:cs typeface="+mj-lt"/>
              </a:rPr>
              <a:t>(python script)</a:t>
            </a:r>
            <a:endParaRPr lang="en-US" sz="1200">
              <a:solidFill>
                <a:schemeClr val="accent6"/>
              </a:solidFill>
              <a:latin typeface="+mj-lt"/>
              <a:cs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62045" y="3611880"/>
            <a:ext cx="553720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898;p88"/>
          <p:cNvSpPr txBox="1"/>
          <p:nvPr/>
        </p:nvSpPr>
        <p:spPr>
          <a:xfrm>
            <a:off x="572770" y="1248410"/>
            <a:ext cx="364299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Python scripts (with wandb code) are run within an environment that has the wandb package installed.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pic>
        <p:nvPicPr>
          <p:cNvPr id="4" name="Picture 3" descr="photo_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25" y="2600960"/>
            <a:ext cx="1518920" cy="968375"/>
          </a:xfrm>
          <a:prstGeom prst="rect">
            <a:avLst/>
          </a:prstGeom>
        </p:spPr>
      </p:pic>
      <p:sp>
        <p:nvSpPr>
          <p:cNvPr id="19" name="Google Shape;898;p88"/>
          <p:cNvSpPr txBox="1"/>
          <p:nvPr/>
        </p:nvSpPr>
        <p:spPr>
          <a:xfrm>
            <a:off x="583565" y="2346960"/>
            <a:ext cx="206502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(before we run wandb login)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6" name="Google Shape;898;p88"/>
          <p:cNvSpPr txBox="1"/>
          <p:nvPr/>
        </p:nvSpPr>
        <p:spPr>
          <a:xfrm>
            <a:off x="572770" y="1764030"/>
            <a:ext cx="25476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home directory in our image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/home/jovyan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8" name="Google Shape;898;p88"/>
          <p:cNvSpPr txBox="1"/>
          <p:nvPr/>
        </p:nvSpPr>
        <p:spPr>
          <a:xfrm>
            <a:off x="606425" y="1303655"/>
            <a:ext cx="245173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wandb login command: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pic>
        <p:nvPicPr>
          <p:cNvPr id="3" name="Picture 2" descr="photo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4670" y="2592070"/>
            <a:ext cx="1470025" cy="1253490"/>
          </a:xfrm>
          <a:prstGeom prst="rect">
            <a:avLst/>
          </a:prstGeom>
        </p:spPr>
      </p:pic>
      <p:pic>
        <p:nvPicPr>
          <p:cNvPr id="4" name="Picture 3" descr="photo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600960"/>
            <a:ext cx="1518920" cy="968375"/>
          </a:xfrm>
          <a:prstGeom prst="rect">
            <a:avLst/>
          </a:prstGeom>
        </p:spPr>
      </p:pic>
      <p:sp>
        <p:nvSpPr>
          <p:cNvPr id="19" name="Google Shape;898;p88"/>
          <p:cNvSpPr txBox="1"/>
          <p:nvPr/>
        </p:nvSpPr>
        <p:spPr>
          <a:xfrm>
            <a:off x="583565" y="2346960"/>
            <a:ext cx="206502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(before we run wandb login)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" name="Google Shape;898;p88"/>
          <p:cNvSpPr txBox="1"/>
          <p:nvPr/>
        </p:nvSpPr>
        <p:spPr>
          <a:xfrm>
            <a:off x="4305935" y="2338070"/>
            <a:ext cx="206502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(after we run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login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6" name="Google Shape;898;p88"/>
          <p:cNvSpPr txBox="1"/>
          <p:nvPr/>
        </p:nvSpPr>
        <p:spPr>
          <a:xfrm>
            <a:off x="572770" y="1764030"/>
            <a:ext cx="25476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home directory in our image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/home/jovyan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/>
          <p:cNvSpPr txBox="1"/>
          <p:nvPr/>
        </p:nvSpPr>
        <p:spPr>
          <a:xfrm>
            <a:off x="4274185" y="1764030"/>
            <a:ext cx="368236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Therefore, the .netrc file will be created 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/home/jovyan/.netrc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8" name="Google Shape;898;p88"/>
          <p:cNvSpPr txBox="1"/>
          <p:nvPr/>
        </p:nvSpPr>
        <p:spPr>
          <a:xfrm>
            <a:off x="606425" y="1303655"/>
            <a:ext cx="245173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wandb login command: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pic>
        <p:nvPicPr>
          <p:cNvPr id="3" name="Picture 2" descr="photo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4670" y="2592070"/>
            <a:ext cx="1470025" cy="1253490"/>
          </a:xfrm>
          <a:prstGeom prst="rect">
            <a:avLst/>
          </a:prstGeom>
        </p:spPr>
      </p:pic>
      <p:pic>
        <p:nvPicPr>
          <p:cNvPr id="4" name="Picture 3" descr="photo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600960"/>
            <a:ext cx="1518920" cy="968375"/>
          </a:xfrm>
          <a:prstGeom prst="rect">
            <a:avLst/>
          </a:prstGeom>
        </p:spPr>
      </p:pic>
      <p:sp>
        <p:nvSpPr>
          <p:cNvPr id="19" name="Google Shape;898;p88"/>
          <p:cNvSpPr txBox="1"/>
          <p:nvPr/>
        </p:nvSpPr>
        <p:spPr>
          <a:xfrm>
            <a:off x="583565" y="2346960"/>
            <a:ext cx="206502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(before we run wandb login)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" name="Google Shape;898;p88"/>
          <p:cNvSpPr txBox="1"/>
          <p:nvPr/>
        </p:nvSpPr>
        <p:spPr>
          <a:xfrm>
            <a:off x="4305935" y="2338070"/>
            <a:ext cx="206502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(after we run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login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6" name="Google Shape;898;p88"/>
          <p:cNvSpPr txBox="1"/>
          <p:nvPr/>
        </p:nvSpPr>
        <p:spPr>
          <a:xfrm>
            <a:off x="572770" y="1764030"/>
            <a:ext cx="25476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home directory in our image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/home/jovyan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/>
          <p:cNvSpPr txBox="1"/>
          <p:nvPr/>
        </p:nvSpPr>
        <p:spPr>
          <a:xfrm>
            <a:off x="4274185" y="1764030"/>
            <a:ext cx="368236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Therefore, the .netrc file will be created 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/home/jovyan/.netrc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8" name="Google Shape;898;p88"/>
          <p:cNvSpPr txBox="1"/>
          <p:nvPr/>
        </p:nvSpPr>
        <p:spPr>
          <a:xfrm>
            <a:off x="606425" y="1303655"/>
            <a:ext cx="245173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wandb login command: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/>
          <p:cNvSpPr txBox="1"/>
          <p:nvPr/>
        </p:nvSpPr>
        <p:spPr>
          <a:xfrm>
            <a:off x="4274185" y="4077970"/>
            <a:ext cx="368236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will always look for that file in that location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22755" y="1692275"/>
            <a:ext cx="2094230" cy="1134110"/>
            <a:chOff x="1048" y="4833"/>
            <a:chExt cx="3298" cy="1786"/>
          </a:xfrm>
        </p:grpSpPr>
        <p:sp>
          <p:nvSpPr>
            <p:cNvPr id="4" name="Rounded Rectangle 2"/>
            <p:cNvSpPr/>
            <p:nvPr/>
          </p:nvSpPr>
          <p:spPr>
            <a:xfrm>
              <a:off x="1690" y="5792"/>
              <a:ext cx="1039" cy="57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netrc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6" name="Rounded Rectangle 2"/>
            <p:cNvSpPr/>
            <p:nvPr/>
          </p:nvSpPr>
          <p:spPr>
            <a:xfrm>
              <a:off x="1048" y="4833"/>
              <a:ext cx="3298" cy="178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persistent storage (NFS)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7" name="Rounded Rectangle 2"/>
            <p:cNvSpPr/>
            <p:nvPr/>
          </p:nvSpPr>
          <p:spPr>
            <a:xfrm>
              <a:off x="1328" y="5357"/>
              <a:ext cx="2052" cy="111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wandb_creds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sp>
        <p:nvSpPr>
          <p:cNvPr id="19" name="Google Shape;898;p88"/>
          <p:cNvSpPr txBox="1"/>
          <p:nvPr/>
        </p:nvSpPr>
        <p:spPr>
          <a:xfrm>
            <a:off x="1423035" y="1120775"/>
            <a:ext cx="27000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want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a persistent copy of the netrc 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on our NFS...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22755" y="1692275"/>
            <a:ext cx="2094230" cy="1134110"/>
            <a:chOff x="1048" y="4833"/>
            <a:chExt cx="3298" cy="1786"/>
          </a:xfrm>
        </p:grpSpPr>
        <p:sp>
          <p:nvSpPr>
            <p:cNvPr id="4" name="Rounded Rectangle 2"/>
            <p:cNvSpPr/>
            <p:nvPr/>
          </p:nvSpPr>
          <p:spPr>
            <a:xfrm>
              <a:off x="1690" y="5792"/>
              <a:ext cx="1039" cy="57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netrc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6" name="Rounded Rectangle 2"/>
            <p:cNvSpPr/>
            <p:nvPr/>
          </p:nvSpPr>
          <p:spPr>
            <a:xfrm>
              <a:off x="1048" y="4833"/>
              <a:ext cx="3298" cy="178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persistent storage (NFS)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7" name="Rounded Rectangle 2"/>
            <p:cNvSpPr/>
            <p:nvPr/>
          </p:nvSpPr>
          <p:spPr>
            <a:xfrm>
              <a:off x="1328" y="5357"/>
              <a:ext cx="2052" cy="111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wandb_creds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82210" y="1741805"/>
            <a:ext cx="1737995" cy="1035050"/>
            <a:chOff x="6879" y="2082"/>
            <a:chExt cx="2737" cy="1630"/>
          </a:xfrm>
        </p:grpSpPr>
        <p:sp>
          <p:nvSpPr>
            <p:cNvPr id="11" name="Rounded Rectangle 10"/>
            <p:cNvSpPr/>
            <p:nvPr/>
          </p:nvSpPr>
          <p:spPr>
            <a:xfrm>
              <a:off x="8196" y="2753"/>
              <a:ext cx="1163" cy="82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12" name="Rounded Rectangle 2"/>
            <p:cNvSpPr/>
            <p:nvPr/>
          </p:nvSpPr>
          <p:spPr>
            <a:xfrm>
              <a:off x="6879" y="2082"/>
              <a:ext cx="2737" cy="163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image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13" name="Rounded Rectangle 2"/>
            <p:cNvSpPr/>
            <p:nvPr/>
          </p:nvSpPr>
          <p:spPr>
            <a:xfrm>
              <a:off x="6978" y="2941"/>
              <a:ext cx="1039" cy="57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.netrc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889250" y="2483485"/>
            <a:ext cx="2136775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898;p88"/>
          <p:cNvSpPr txBox="1"/>
          <p:nvPr/>
        </p:nvSpPr>
        <p:spPr>
          <a:xfrm>
            <a:off x="1423035" y="1120775"/>
            <a:ext cx="27000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want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a persistent copy of the netrc 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on our NFS...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0" name="Google Shape;898;p88"/>
          <p:cNvSpPr txBox="1"/>
          <p:nvPr/>
        </p:nvSpPr>
        <p:spPr>
          <a:xfrm>
            <a:off x="4744720" y="1120775"/>
            <a:ext cx="236474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...so that we can mount that file in our image, when we run jobs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22755" y="1692275"/>
            <a:ext cx="2094230" cy="1134110"/>
            <a:chOff x="1048" y="4833"/>
            <a:chExt cx="3298" cy="1786"/>
          </a:xfrm>
        </p:grpSpPr>
        <p:sp>
          <p:nvSpPr>
            <p:cNvPr id="4" name="Rounded Rectangle 2"/>
            <p:cNvSpPr/>
            <p:nvPr/>
          </p:nvSpPr>
          <p:spPr>
            <a:xfrm>
              <a:off x="1690" y="5792"/>
              <a:ext cx="1039" cy="57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netrc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6" name="Rounded Rectangle 2"/>
            <p:cNvSpPr/>
            <p:nvPr/>
          </p:nvSpPr>
          <p:spPr>
            <a:xfrm>
              <a:off x="1048" y="4833"/>
              <a:ext cx="3298" cy="178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persistent storage (NFS)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7" name="Rounded Rectangle 2"/>
            <p:cNvSpPr/>
            <p:nvPr/>
          </p:nvSpPr>
          <p:spPr>
            <a:xfrm>
              <a:off x="1328" y="5357"/>
              <a:ext cx="2052" cy="111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wandb_creds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82210" y="1741805"/>
            <a:ext cx="1737995" cy="1035050"/>
            <a:chOff x="6879" y="2082"/>
            <a:chExt cx="2737" cy="1630"/>
          </a:xfrm>
        </p:grpSpPr>
        <p:sp>
          <p:nvSpPr>
            <p:cNvPr id="11" name="Rounded Rectangle 10"/>
            <p:cNvSpPr/>
            <p:nvPr/>
          </p:nvSpPr>
          <p:spPr>
            <a:xfrm>
              <a:off x="8196" y="2753"/>
              <a:ext cx="1163" cy="82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12" name="Rounded Rectangle 2"/>
            <p:cNvSpPr/>
            <p:nvPr/>
          </p:nvSpPr>
          <p:spPr>
            <a:xfrm>
              <a:off x="6879" y="2082"/>
              <a:ext cx="2737" cy="163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image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13" name="Rounded Rectangle 2"/>
            <p:cNvSpPr/>
            <p:nvPr/>
          </p:nvSpPr>
          <p:spPr>
            <a:xfrm>
              <a:off x="6978" y="2941"/>
              <a:ext cx="1039" cy="57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.netrc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889250" y="2483485"/>
            <a:ext cx="2136775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898;p88"/>
          <p:cNvSpPr txBox="1"/>
          <p:nvPr/>
        </p:nvSpPr>
        <p:spPr>
          <a:xfrm>
            <a:off x="1423035" y="1120775"/>
            <a:ext cx="27000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want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a persistent copy of the netrc 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on our NFS...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0" name="Google Shape;898;p88"/>
          <p:cNvSpPr txBox="1"/>
          <p:nvPr/>
        </p:nvSpPr>
        <p:spPr>
          <a:xfrm>
            <a:off x="4744720" y="1120775"/>
            <a:ext cx="236474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...so that we can mount that file in our image, when we run jobs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" name="Picture 1" descr="photo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0" y="3115310"/>
            <a:ext cx="1494790" cy="139001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2446020" y="4231005"/>
            <a:ext cx="501650" cy="19621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22755" y="1692275"/>
            <a:ext cx="2094230" cy="1134110"/>
            <a:chOff x="1048" y="4833"/>
            <a:chExt cx="3298" cy="1786"/>
          </a:xfrm>
        </p:grpSpPr>
        <p:sp>
          <p:nvSpPr>
            <p:cNvPr id="4" name="Rounded Rectangle 2"/>
            <p:cNvSpPr/>
            <p:nvPr/>
          </p:nvSpPr>
          <p:spPr>
            <a:xfrm>
              <a:off x="1690" y="5792"/>
              <a:ext cx="1039" cy="57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netrc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6" name="Rounded Rectangle 2"/>
            <p:cNvSpPr/>
            <p:nvPr/>
          </p:nvSpPr>
          <p:spPr>
            <a:xfrm>
              <a:off x="1048" y="4833"/>
              <a:ext cx="3298" cy="178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persistent storage (NFS)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7" name="Rounded Rectangle 2"/>
            <p:cNvSpPr/>
            <p:nvPr/>
          </p:nvSpPr>
          <p:spPr>
            <a:xfrm>
              <a:off x="1328" y="5357"/>
              <a:ext cx="2052" cy="111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wandb_creds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82210" y="1741805"/>
            <a:ext cx="1737995" cy="1035050"/>
            <a:chOff x="6879" y="2082"/>
            <a:chExt cx="2737" cy="1630"/>
          </a:xfrm>
        </p:grpSpPr>
        <p:sp>
          <p:nvSpPr>
            <p:cNvPr id="11" name="Rounded Rectangle 10"/>
            <p:cNvSpPr/>
            <p:nvPr/>
          </p:nvSpPr>
          <p:spPr>
            <a:xfrm>
              <a:off x="8196" y="2753"/>
              <a:ext cx="1163" cy="82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12" name="Rounded Rectangle 2"/>
            <p:cNvSpPr/>
            <p:nvPr/>
          </p:nvSpPr>
          <p:spPr>
            <a:xfrm>
              <a:off x="6879" y="2082"/>
              <a:ext cx="2737" cy="163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image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13" name="Rounded Rectangle 2"/>
            <p:cNvSpPr/>
            <p:nvPr/>
          </p:nvSpPr>
          <p:spPr>
            <a:xfrm>
              <a:off x="6978" y="2941"/>
              <a:ext cx="1039" cy="57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.netrc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889250" y="2483485"/>
            <a:ext cx="2136775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898;p88"/>
          <p:cNvSpPr txBox="1"/>
          <p:nvPr/>
        </p:nvSpPr>
        <p:spPr>
          <a:xfrm>
            <a:off x="1423035" y="1120775"/>
            <a:ext cx="27000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want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a persistent copy of the netrc 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on our NFS...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0" name="Google Shape;898;p88"/>
          <p:cNvSpPr txBox="1"/>
          <p:nvPr/>
        </p:nvSpPr>
        <p:spPr>
          <a:xfrm>
            <a:off x="4744720" y="1120775"/>
            <a:ext cx="236474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...so that we can mount that file in our image, when we run jobs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" name="Picture 1" descr="photo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0" y="3115310"/>
            <a:ext cx="1494790" cy="139001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2446020" y="4231005"/>
            <a:ext cx="501650" cy="19621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 descr="photo_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30" y="3397250"/>
            <a:ext cx="1076960" cy="91821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18505" y="3982085"/>
            <a:ext cx="501650" cy="19621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3" idx="3"/>
            <a:endCxn id="5" idx="1"/>
          </p:cNvCxnSpPr>
          <p:nvPr/>
        </p:nvCxnSpPr>
        <p:spPr>
          <a:xfrm flipV="1">
            <a:off x="2947670" y="4080510"/>
            <a:ext cx="2870835" cy="248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21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21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348234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our 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14680" y="2102485"/>
            <a:ext cx="2001520" cy="1459230"/>
            <a:chOff x="968" y="2926"/>
            <a:chExt cx="3152" cy="2298"/>
          </a:xfrm>
        </p:grpSpPr>
        <p:pic>
          <p:nvPicPr>
            <p:cNvPr id="16" name="Picture 15" descr="photo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8" y="2926"/>
              <a:ext cx="3153" cy="2298"/>
            </a:xfrm>
            <a:prstGeom prst="rect">
              <a:avLst/>
            </a:prstGeom>
          </p:spPr>
        </p:pic>
        <p:sp>
          <p:nvSpPr>
            <p:cNvPr id="20" name="Rectangles 19"/>
            <p:cNvSpPr/>
            <p:nvPr/>
          </p:nvSpPr>
          <p:spPr>
            <a:xfrm>
              <a:off x="1529" y="3762"/>
              <a:ext cx="1300" cy="3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1" name="Google Shape;898;p88"/>
          <p:cNvSpPr txBox="1"/>
          <p:nvPr/>
        </p:nvSpPr>
        <p:spPr>
          <a:xfrm>
            <a:off x="646430" y="1847215"/>
            <a:ext cx="54292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(NFS)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411855" y="2124710"/>
            <a:ext cx="1451610" cy="925830"/>
            <a:chOff x="5373" y="3346"/>
            <a:chExt cx="2286" cy="1458"/>
          </a:xfrm>
        </p:grpSpPr>
        <p:pic>
          <p:nvPicPr>
            <p:cNvPr id="18" name="Picture 17" descr="photo_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73" y="3346"/>
              <a:ext cx="2287" cy="1458"/>
            </a:xfrm>
            <a:prstGeom prst="rect">
              <a:avLst/>
            </a:prstGeom>
          </p:spPr>
        </p:pic>
        <p:sp>
          <p:nvSpPr>
            <p:cNvPr id="23" name="Rectangles 22"/>
            <p:cNvSpPr/>
            <p:nvPr/>
          </p:nvSpPr>
          <p:spPr>
            <a:xfrm>
              <a:off x="5992" y="4155"/>
              <a:ext cx="1083" cy="3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21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399669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our 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to the jupyter work directory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14680" y="2102485"/>
            <a:ext cx="2001520" cy="1459230"/>
            <a:chOff x="968" y="2926"/>
            <a:chExt cx="3152" cy="2298"/>
          </a:xfrm>
        </p:grpSpPr>
        <p:pic>
          <p:nvPicPr>
            <p:cNvPr id="16" name="Picture 15" descr="photo_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" y="2926"/>
              <a:ext cx="3153" cy="2298"/>
            </a:xfrm>
            <a:prstGeom prst="rect">
              <a:avLst/>
            </a:prstGeom>
          </p:spPr>
        </p:pic>
        <p:sp>
          <p:nvSpPr>
            <p:cNvPr id="20" name="Rectangles 19"/>
            <p:cNvSpPr/>
            <p:nvPr/>
          </p:nvSpPr>
          <p:spPr>
            <a:xfrm>
              <a:off x="1529" y="3762"/>
              <a:ext cx="1300" cy="3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>
            <a:stCxn id="20" idx="3"/>
            <a:endCxn id="23" idx="1"/>
          </p:cNvCxnSpPr>
          <p:nvPr/>
        </p:nvCxnSpPr>
        <p:spPr>
          <a:xfrm>
            <a:off x="1796415" y="2744470"/>
            <a:ext cx="2008505" cy="5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898;p88"/>
          <p:cNvSpPr txBox="1"/>
          <p:nvPr/>
        </p:nvSpPr>
        <p:spPr>
          <a:xfrm>
            <a:off x="646430" y="1847215"/>
            <a:ext cx="54292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(NFS)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2" name="Google Shape;898;p88"/>
          <p:cNvSpPr txBox="1"/>
          <p:nvPr/>
        </p:nvSpPr>
        <p:spPr>
          <a:xfrm>
            <a:off x="3432175" y="1847215"/>
            <a:ext cx="6965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(jupyter)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W&amp;B work?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81830" y="1052830"/>
            <a:ext cx="1510030" cy="1510030"/>
            <a:chOff x="10305" y="1598"/>
            <a:chExt cx="2378" cy="2378"/>
          </a:xfrm>
        </p:grpSpPr>
        <p:pic>
          <p:nvPicPr>
            <p:cNvPr id="2" name="Graphic 3" descr="Cloud outlin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305" y="1598"/>
              <a:ext cx="2379" cy="2379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0893" y="2537"/>
              <a:ext cx="1116" cy="748"/>
              <a:chOff x="10893" y="2537"/>
              <a:chExt cx="1116" cy="748"/>
            </a:xfrm>
          </p:grpSpPr>
          <p:pic>
            <p:nvPicPr>
              <p:cNvPr id="4" name="Picture 4" descr="A picture containing kitchenware, grater, strainer&#10;&#10;Description automatically generate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8" y="2537"/>
                <a:ext cx="384" cy="361"/>
              </a:xfrm>
              <a:prstGeom prst="rect">
                <a:avLst/>
              </a:prstGeom>
            </p:spPr>
          </p:pic>
          <p:sp>
            <p:nvSpPr>
              <p:cNvPr id="6" name="Google Shape;898;p88"/>
              <p:cNvSpPr txBox="1"/>
              <p:nvPr/>
            </p:nvSpPr>
            <p:spPr>
              <a:xfrm>
                <a:off x="10893" y="2921"/>
                <a:ext cx="1116" cy="3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cs typeface="+mj-lt"/>
                    <a:sym typeface="Clean" charset="0"/>
                  </a:rPr>
                  <a:t>wandb.ai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368165" y="3068955"/>
            <a:ext cx="1737360" cy="1035050"/>
            <a:chOff x="6059" y="3948"/>
            <a:chExt cx="2736" cy="1630"/>
          </a:xfrm>
        </p:grpSpPr>
        <p:sp>
          <p:nvSpPr>
            <p:cNvPr id="8" name="Rounded Rectangle 7"/>
            <p:cNvSpPr/>
            <p:nvPr/>
          </p:nvSpPr>
          <p:spPr>
            <a:xfrm>
              <a:off x="6889" y="4619"/>
              <a:ext cx="1370" cy="82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9" name="Rounded Rectangle 2"/>
            <p:cNvSpPr/>
            <p:nvPr/>
          </p:nvSpPr>
          <p:spPr>
            <a:xfrm>
              <a:off x="6059" y="3948"/>
              <a:ext cx="2737" cy="163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(your environment)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2256790" y="3331845"/>
            <a:ext cx="1218565" cy="58737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200">
                <a:solidFill>
                  <a:schemeClr val="accent6"/>
                </a:solidFill>
                <a:latin typeface="+mj-lt"/>
                <a:cs typeface="+mj-lt"/>
              </a:rPr>
              <a:t>(python script)</a:t>
            </a:r>
            <a:endParaRPr lang="en-US" sz="1200">
              <a:solidFill>
                <a:schemeClr val="accent6"/>
              </a:solidFill>
              <a:latin typeface="+mj-lt"/>
              <a:cs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62045" y="3611880"/>
            <a:ext cx="553720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217160" y="2327275"/>
            <a:ext cx="3175" cy="607695"/>
          </a:xfrm>
          <a:prstGeom prst="straightConnector1">
            <a:avLst/>
          </a:prstGeom>
          <a:ln w="15875">
            <a:solidFill>
              <a:schemeClr val="accent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898;p88"/>
          <p:cNvSpPr txBox="1"/>
          <p:nvPr/>
        </p:nvSpPr>
        <p:spPr>
          <a:xfrm>
            <a:off x="572770" y="1248410"/>
            <a:ext cx="3642995" cy="107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Python scripts (with wandb code) are run within an environment that has the wandb package installed.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Experiment information is sent to a wandb.ai web account.*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411855" y="2124710"/>
            <a:ext cx="1451610" cy="925830"/>
            <a:chOff x="5373" y="3346"/>
            <a:chExt cx="2286" cy="1458"/>
          </a:xfrm>
        </p:grpSpPr>
        <p:pic>
          <p:nvPicPr>
            <p:cNvPr id="18" name="Picture 17" descr="photo_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73" y="3346"/>
              <a:ext cx="2287" cy="1458"/>
            </a:xfrm>
            <a:prstGeom prst="rect">
              <a:avLst/>
            </a:prstGeom>
          </p:spPr>
        </p:pic>
        <p:sp>
          <p:nvSpPr>
            <p:cNvPr id="23" name="Rectangles 22"/>
            <p:cNvSpPr/>
            <p:nvPr/>
          </p:nvSpPr>
          <p:spPr>
            <a:xfrm>
              <a:off x="5992" y="4155"/>
              <a:ext cx="1083" cy="3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21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400240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our 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to the jupyter work directory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14680" y="2102485"/>
            <a:ext cx="2001520" cy="1459230"/>
            <a:chOff x="968" y="2926"/>
            <a:chExt cx="3152" cy="2298"/>
          </a:xfrm>
        </p:grpSpPr>
        <p:pic>
          <p:nvPicPr>
            <p:cNvPr id="16" name="Picture 15" descr="photo_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" y="2926"/>
              <a:ext cx="3153" cy="2298"/>
            </a:xfrm>
            <a:prstGeom prst="rect">
              <a:avLst/>
            </a:prstGeom>
          </p:spPr>
        </p:pic>
        <p:sp>
          <p:nvSpPr>
            <p:cNvPr id="20" name="Rectangles 19"/>
            <p:cNvSpPr/>
            <p:nvPr/>
          </p:nvSpPr>
          <p:spPr>
            <a:xfrm>
              <a:off x="1529" y="3762"/>
              <a:ext cx="1300" cy="3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>
            <a:stCxn id="20" idx="3"/>
            <a:endCxn id="23" idx="1"/>
          </p:cNvCxnSpPr>
          <p:nvPr/>
        </p:nvCxnSpPr>
        <p:spPr>
          <a:xfrm>
            <a:off x="1796415" y="2744470"/>
            <a:ext cx="2008505" cy="5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259070" y="2533650"/>
            <a:ext cx="323850" cy="111125"/>
            <a:chOff x="4512" y="5787"/>
            <a:chExt cx="510" cy="17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512" y="5787"/>
              <a:ext cx="5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12" y="5962"/>
              <a:ext cx="5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050280" y="2034540"/>
            <a:ext cx="1793240" cy="1592580"/>
            <a:chOff x="9528" y="2795"/>
            <a:chExt cx="2824" cy="2508"/>
          </a:xfrm>
        </p:grpSpPr>
        <p:pic>
          <p:nvPicPr>
            <p:cNvPr id="17" name="Picture 16" descr="photo_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8" y="2795"/>
              <a:ext cx="2825" cy="2509"/>
            </a:xfrm>
            <a:prstGeom prst="rect">
              <a:avLst/>
            </a:prstGeom>
          </p:spPr>
        </p:pic>
        <p:sp>
          <p:nvSpPr>
            <p:cNvPr id="27" name="Rectangles 26"/>
            <p:cNvSpPr/>
            <p:nvPr/>
          </p:nvSpPr>
          <p:spPr>
            <a:xfrm>
              <a:off x="10120" y="3588"/>
              <a:ext cx="1166" cy="40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1" name="Google Shape;898;p88"/>
          <p:cNvSpPr txBox="1"/>
          <p:nvPr/>
        </p:nvSpPr>
        <p:spPr>
          <a:xfrm>
            <a:off x="646430" y="1847215"/>
            <a:ext cx="54292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(NFS)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2" name="Google Shape;898;p88"/>
          <p:cNvSpPr txBox="1"/>
          <p:nvPr/>
        </p:nvSpPr>
        <p:spPr>
          <a:xfrm>
            <a:off x="3432175" y="1847215"/>
            <a:ext cx="6965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(jupyter)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452818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wandb_creds 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in the mounted directory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6430" y="1858010"/>
            <a:ext cx="2018030" cy="1691640"/>
            <a:chOff x="4765" y="3851"/>
            <a:chExt cx="3178" cy="2664"/>
          </a:xfrm>
        </p:grpSpPr>
        <p:pic>
          <p:nvPicPr>
            <p:cNvPr id="3" name="Picture 2" descr="photo_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65" y="3851"/>
              <a:ext cx="3178" cy="2665"/>
            </a:xfrm>
            <a:prstGeom prst="rect">
              <a:avLst/>
            </a:prstGeom>
          </p:spPr>
        </p:pic>
        <p:sp>
          <p:nvSpPr>
            <p:cNvPr id="10" name="Rectangles 9"/>
            <p:cNvSpPr/>
            <p:nvPr/>
          </p:nvSpPr>
          <p:spPr>
            <a:xfrm>
              <a:off x="5523" y="5852"/>
              <a:ext cx="2012" cy="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425640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.netrc file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(with wandb login command)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6430" y="1858010"/>
            <a:ext cx="2012315" cy="1925955"/>
            <a:chOff x="4820" y="3408"/>
            <a:chExt cx="3528" cy="3376"/>
          </a:xfrm>
        </p:grpSpPr>
        <p:pic>
          <p:nvPicPr>
            <p:cNvPr id="8" name="Picture 7" descr="photo_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20" y="3408"/>
              <a:ext cx="3529" cy="3377"/>
            </a:xfrm>
            <a:prstGeom prst="rect">
              <a:avLst/>
            </a:prstGeom>
          </p:spPr>
        </p:pic>
        <p:sp>
          <p:nvSpPr>
            <p:cNvPr id="2" name="Rectangles 1"/>
            <p:cNvSpPr/>
            <p:nvPr/>
          </p:nvSpPr>
          <p:spPr>
            <a:xfrm>
              <a:off x="5463" y="5962"/>
              <a:ext cx="1313" cy="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389572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Copy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.netrc file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wandb_creds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folder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6430" y="1858010"/>
            <a:ext cx="2012315" cy="1925955"/>
            <a:chOff x="4820" y="3408"/>
            <a:chExt cx="3528" cy="3376"/>
          </a:xfrm>
        </p:grpSpPr>
        <p:pic>
          <p:nvPicPr>
            <p:cNvPr id="8" name="Picture 7" descr="photo_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20" y="3408"/>
              <a:ext cx="3529" cy="3377"/>
            </a:xfrm>
            <a:prstGeom prst="rect">
              <a:avLst/>
            </a:prstGeom>
          </p:spPr>
        </p:pic>
        <p:sp>
          <p:nvSpPr>
            <p:cNvPr id="2" name="Rectangles 1"/>
            <p:cNvSpPr/>
            <p:nvPr/>
          </p:nvSpPr>
          <p:spPr>
            <a:xfrm>
              <a:off x="5463" y="5962"/>
              <a:ext cx="1313" cy="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04845" y="1858010"/>
            <a:ext cx="2012950" cy="1926590"/>
            <a:chOff x="5047" y="2926"/>
            <a:chExt cx="3170" cy="3034"/>
          </a:xfrm>
        </p:grpSpPr>
        <p:pic>
          <p:nvPicPr>
            <p:cNvPr id="6" name="Picture 5" descr="photo_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47" y="2926"/>
              <a:ext cx="3170" cy="3034"/>
            </a:xfrm>
            <a:prstGeom prst="rect">
              <a:avLst/>
            </a:prstGeom>
          </p:spPr>
        </p:pic>
        <p:sp>
          <p:nvSpPr>
            <p:cNvPr id="7" name="Rectangles 6"/>
            <p:cNvSpPr/>
            <p:nvPr/>
          </p:nvSpPr>
          <p:spPr>
            <a:xfrm>
              <a:off x="5859" y="4843"/>
              <a:ext cx="1790" cy="37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662295" y="2809240"/>
            <a:ext cx="323850" cy="111125"/>
            <a:chOff x="4512" y="5787"/>
            <a:chExt cx="510" cy="17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512" y="5787"/>
              <a:ext cx="5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12" y="5962"/>
              <a:ext cx="5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383655" y="1858010"/>
            <a:ext cx="1852930" cy="2023110"/>
            <a:chOff x="4812" y="3348"/>
            <a:chExt cx="2918" cy="3186"/>
          </a:xfrm>
        </p:grpSpPr>
        <p:pic>
          <p:nvPicPr>
            <p:cNvPr id="11" name="Picture 10" descr="photo_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2" y="3348"/>
              <a:ext cx="2919" cy="3186"/>
            </a:xfrm>
            <a:prstGeom prst="rect">
              <a:avLst/>
            </a:prstGeom>
          </p:spPr>
        </p:pic>
        <p:sp>
          <p:nvSpPr>
            <p:cNvPr id="12" name="Rectangles 11"/>
            <p:cNvSpPr/>
            <p:nvPr/>
          </p:nvSpPr>
          <p:spPr>
            <a:xfrm>
              <a:off x="5834" y="5582"/>
              <a:ext cx="1043" cy="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>
            <a:stCxn id="2" idx="3"/>
            <a:endCxn id="7" idx="1"/>
          </p:cNvCxnSpPr>
          <p:nvPr/>
        </p:nvCxnSpPr>
        <p:spPr>
          <a:xfrm flipV="1">
            <a:off x="1762125" y="3195320"/>
            <a:ext cx="1958340" cy="2400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2" name="Google Shape;898;p88"/>
          <p:cNvSpPr txBox="1"/>
          <p:nvPr/>
        </p:nvSpPr>
        <p:spPr>
          <a:xfrm>
            <a:off x="572770" y="1046480"/>
            <a:ext cx="79736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(Live demo)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1950" y="2178685"/>
            <a:ext cx="2907030" cy="8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Running </a:t>
            </a:r>
            <a:endParaRPr lang="en-US" altLang="en-GB" sz="2400" dirty="0">
              <a:solidFill>
                <a:srgbClr val="F3F3F3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W&amp;B with </a:t>
            </a:r>
            <a:r>
              <a:rPr lang="en-US" altLang="en-GB" sz="2400" dirty="0">
                <a:solidFill>
                  <a:schemeClr val="bg2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run:ai</a:t>
            </a:r>
            <a:endParaRPr lang="en-US" altLang="en-GB" sz="2400" dirty="0">
              <a:solidFill>
                <a:schemeClr val="bg2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98440" y="2459990"/>
            <a:ext cx="209550" cy="214630"/>
            <a:chOff x="11584" y="5248"/>
            <a:chExt cx="330" cy="33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55" y="5248"/>
              <a:ext cx="0" cy="3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584" y="5417"/>
              <a:ext cx="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5045" y="2369820"/>
            <a:ext cx="1544320" cy="394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2369820"/>
            <a:ext cx="714375" cy="4845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wandb jobs with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wandb jobs with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rcRect l="21379" t="9374" r="32642" b="7031"/>
          <a:stretch>
            <a:fillRect/>
          </a:stretch>
        </p:blipFill>
        <p:spPr>
          <a:xfrm>
            <a:off x="4889500" y="1344295"/>
            <a:ext cx="3359785" cy="334073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wandb jobs with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3758565" cy="125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From now on, it is VERY important that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mount the persistent netrc file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in our NFS, to the expected location of the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netrc file in our image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our case, the persistent netrc file is at: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/home/jonathan_cosme/jcosme/wandb_creds/netrc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and it should be mounted to: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/home/jovyan/.netrc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rcRect l="21379" t="9374" r="32642" b="7031"/>
          <a:stretch>
            <a:fillRect/>
          </a:stretch>
        </p:blipFill>
        <p:spPr>
          <a:xfrm>
            <a:off x="4889500" y="1344295"/>
            <a:ext cx="3359785" cy="334073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8" name="Rectangles 27"/>
          <p:cNvSpPr/>
          <p:nvPr/>
        </p:nvSpPr>
        <p:spPr>
          <a:xfrm>
            <a:off x="5033010" y="2577465"/>
            <a:ext cx="1466850" cy="22987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ectangles 28"/>
          <p:cNvSpPr/>
          <p:nvPr/>
        </p:nvSpPr>
        <p:spPr>
          <a:xfrm>
            <a:off x="6574790" y="2577465"/>
            <a:ext cx="617855" cy="22987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Google Shape;898;p88"/>
          <p:cNvSpPr txBox="1"/>
          <p:nvPr/>
        </p:nvSpPr>
        <p:spPr>
          <a:xfrm>
            <a:off x="5796915" y="1991995"/>
            <a:ext cx="77787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persistent netrc file in our NFS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008370" y="2291715"/>
            <a:ext cx="177800" cy="30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898;p88"/>
          <p:cNvSpPr txBox="1"/>
          <p:nvPr/>
        </p:nvSpPr>
        <p:spPr>
          <a:xfrm>
            <a:off x="6733540" y="1991995"/>
            <a:ext cx="11696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expected location of netrc file in our image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4" name="Straight Arrow Connector 33"/>
          <p:cNvCxnSpPr>
            <a:stCxn id="33" idx="2"/>
            <a:endCxn id="29" idx="0"/>
          </p:cNvCxnSpPr>
          <p:nvPr/>
        </p:nvCxnSpPr>
        <p:spPr>
          <a:xfrm flipH="1">
            <a:off x="6884035" y="2291715"/>
            <a:ext cx="434340" cy="285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272915" y="2062480"/>
            <a:ext cx="760095" cy="629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wandb jobs with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07365" y="3756660"/>
            <a:ext cx="3593465" cy="895985"/>
            <a:chOff x="810" y="4773"/>
            <a:chExt cx="5659" cy="141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"/>
            <a:srcRect l="20846" t="39611" r="33185" b="39427"/>
            <a:stretch>
              <a:fillRect/>
            </a:stretch>
          </p:blipFill>
          <p:spPr>
            <a:xfrm>
              <a:off x="810" y="4773"/>
              <a:ext cx="5659" cy="1411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22" name="Rectangles 21"/>
            <p:cNvSpPr/>
            <p:nvPr/>
          </p:nvSpPr>
          <p:spPr>
            <a:xfrm>
              <a:off x="1076" y="4988"/>
              <a:ext cx="1730" cy="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s 22"/>
            <p:cNvSpPr/>
            <p:nvPr/>
          </p:nvSpPr>
          <p:spPr>
            <a:xfrm>
              <a:off x="2774" y="5765"/>
              <a:ext cx="503" cy="28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4" name="Google Shape;898;p88"/>
          <p:cNvSpPr txBox="1"/>
          <p:nvPr/>
        </p:nvSpPr>
        <p:spPr>
          <a:xfrm>
            <a:off x="514350" y="1434465"/>
            <a:ext cx="3758565" cy="125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From now on, it is VERY important that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mount the persistent netrc file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in our NFS, to the expected location of the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netrc file in our image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our case, the persistent netrc file is at: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/home/jonathan_cosme/jcosme/wandb_creds/netrc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and it should be mounted to: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/home/jovyan/.netrc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rcRect l="21379" t="9374" r="32642" b="7031"/>
          <a:stretch>
            <a:fillRect/>
          </a:stretch>
        </p:blipFill>
        <p:spPr>
          <a:xfrm>
            <a:off x="4889500" y="1344295"/>
            <a:ext cx="3359785" cy="334073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8" name="Rectangles 27"/>
          <p:cNvSpPr/>
          <p:nvPr/>
        </p:nvSpPr>
        <p:spPr>
          <a:xfrm>
            <a:off x="5033010" y="2577465"/>
            <a:ext cx="1466850" cy="22987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ectangles 28"/>
          <p:cNvSpPr/>
          <p:nvPr/>
        </p:nvSpPr>
        <p:spPr>
          <a:xfrm>
            <a:off x="6574790" y="2577465"/>
            <a:ext cx="617855" cy="22987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s 29"/>
          <p:cNvSpPr/>
          <p:nvPr/>
        </p:nvSpPr>
        <p:spPr>
          <a:xfrm>
            <a:off x="5033010" y="3756660"/>
            <a:ext cx="3087370" cy="22987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Google Shape;898;p88"/>
          <p:cNvSpPr txBox="1"/>
          <p:nvPr/>
        </p:nvSpPr>
        <p:spPr>
          <a:xfrm>
            <a:off x="5796915" y="1991995"/>
            <a:ext cx="77787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persistent netrc file in our NFS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008370" y="2291715"/>
            <a:ext cx="177800" cy="30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898;p88"/>
          <p:cNvSpPr txBox="1"/>
          <p:nvPr/>
        </p:nvSpPr>
        <p:spPr>
          <a:xfrm>
            <a:off x="6733540" y="1991995"/>
            <a:ext cx="11696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expected location of netrc file in our image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4" name="Straight Arrow Connector 33"/>
          <p:cNvCxnSpPr>
            <a:stCxn id="33" idx="2"/>
            <a:endCxn id="29" idx="0"/>
          </p:cNvCxnSpPr>
          <p:nvPr/>
        </p:nvCxnSpPr>
        <p:spPr>
          <a:xfrm flipH="1">
            <a:off x="6884035" y="2291715"/>
            <a:ext cx="434340" cy="285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898;p88"/>
          <p:cNvSpPr txBox="1"/>
          <p:nvPr/>
        </p:nvSpPr>
        <p:spPr>
          <a:xfrm>
            <a:off x="5713095" y="3327400"/>
            <a:ext cx="102044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normal NFS mount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6" name="Straight Arrow Connector 35"/>
          <p:cNvCxnSpPr>
            <a:stCxn id="35" idx="2"/>
            <a:endCxn id="30" idx="0"/>
          </p:cNvCxnSpPr>
          <p:nvPr/>
        </p:nvCxnSpPr>
        <p:spPr>
          <a:xfrm>
            <a:off x="6223635" y="3486150"/>
            <a:ext cx="353060" cy="270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/>
          <p:cNvSpPr txBox="1"/>
          <p:nvPr/>
        </p:nvSpPr>
        <p:spPr>
          <a:xfrm>
            <a:off x="507365" y="2998470"/>
            <a:ext cx="375856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jonathancosme/base-root-wandb-tf image, and mount our NFS directory to the work directory as usual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272915" y="2062480"/>
            <a:ext cx="760095" cy="629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265930" y="3184525"/>
            <a:ext cx="767080" cy="6870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2"/>
            <a:endCxn id="20" idx="0"/>
          </p:cNvCxnSpPr>
          <p:nvPr/>
        </p:nvCxnSpPr>
        <p:spPr>
          <a:xfrm flipH="1">
            <a:off x="2304415" y="3369945"/>
            <a:ext cx="82550" cy="3867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W&amp;B work?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81830" y="1052830"/>
            <a:ext cx="1510030" cy="1510030"/>
            <a:chOff x="10305" y="1598"/>
            <a:chExt cx="2378" cy="2378"/>
          </a:xfrm>
        </p:grpSpPr>
        <p:pic>
          <p:nvPicPr>
            <p:cNvPr id="2" name="Graphic 3" descr="Cloud outlin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305" y="1598"/>
              <a:ext cx="2379" cy="2379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0893" y="2537"/>
              <a:ext cx="1116" cy="748"/>
              <a:chOff x="10893" y="2537"/>
              <a:chExt cx="1116" cy="748"/>
            </a:xfrm>
          </p:grpSpPr>
          <p:pic>
            <p:nvPicPr>
              <p:cNvPr id="4" name="Picture 4" descr="A picture containing kitchenware, grater, strainer&#10;&#10;Description automatically generate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8" y="2537"/>
                <a:ext cx="384" cy="361"/>
              </a:xfrm>
              <a:prstGeom prst="rect">
                <a:avLst/>
              </a:prstGeom>
            </p:spPr>
          </p:pic>
          <p:sp>
            <p:nvSpPr>
              <p:cNvPr id="6" name="Google Shape;898;p88"/>
              <p:cNvSpPr txBox="1"/>
              <p:nvPr/>
            </p:nvSpPr>
            <p:spPr>
              <a:xfrm>
                <a:off x="10893" y="2921"/>
                <a:ext cx="1116" cy="3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cs typeface="+mj-lt"/>
                    <a:sym typeface="Clean" charset="0"/>
                  </a:rPr>
                  <a:t>wandb.ai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368165" y="3068955"/>
            <a:ext cx="1737360" cy="1035050"/>
            <a:chOff x="6059" y="3948"/>
            <a:chExt cx="2736" cy="1630"/>
          </a:xfrm>
        </p:grpSpPr>
        <p:sp>
          <p:nvSpPr>
            <p:cNvPr id="8" name="Rounded Rectangle 7"/>
            <p:cNvSpPr/>
            <p:nvPr/>
          </p:nvSpPr>
          <p:spPr>
            <a:xfrm>
              <a:off x="6889" y="4619"/>
              <a:ext cx="1370" cy="82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9" name="Rounded Rectangle 2"/>
            <p:cNvSpPr/>
            <p:nvPr/>
          </p:nvSpPr>
          <p:spPr>
            <a:xfrm>
              <a:off x="6059" y="3948"/>
              <a:ext cx="2737" cy="163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(your environment)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2256790" y="3331845"/>
            <a:ext cx="1218565" cy="58737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200">
                <a:solidFill>
                  <a:schemeClr val="accent6"/>
                </a:solidFill>
                <a:latin typeface="+mj-lt"/>
                <a:cs typeface="+mj-lt"/>
              </a:rPr>
              <a:t>(python script)</a:t>
            </a:r>
            <a:endParaRPr lang="en-US" sz="1200">
              <a:solidFill>
                <a:schemeClr val="accent6"/>
              </a:solidFill>
              <a:latin typeface="+mj-lt"/>
              <a:cs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465" y="1243965"/>
            <a:ext cx="1614170" cy="123253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3662045" y="3611880"/>
            <a:ext cx="553720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217160" y="2327275"/>
            <a:ext cx="3175" cy="607695"/>
          </a:xfrm>
          <a:prstGeom prst="straightConnector1">
            <a:avLst/>
          </a:prstGeom>
          <a:ln w="15875">
            <a:solidFill>
              <a:schemeClr val="accent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92495" y="1877695"/>
            <a:ext cx="553720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898;p88"/>
          <p:cNvSpPr txBox="1"/>
          <p:nvPr/>
        </p:nvSpPr>
        <p:spPr>
          <a:xfrm>
            <a:off x="572770" y="1248410"/>
            <a:ext cx="3642995" cy="171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Python scripts (with wandb code) are run within an environment that has the wandb package installed.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Experiment information is sent to a wandb.ai web account.*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can view all experiment information on the wandb.ai web account*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Jupyter notebook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342328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(Live demo)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342328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(Live demo)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run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wandb_demo.py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via the CLI with this command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687830"/>
            <a:ext cx="5628005" cy="11817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run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wandb_demo.py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via the CLI with this command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687830"/>
            <a:ext cx="5628005" cy="11817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run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wandb_demo.py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via the CLI with this command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8" name="Picture 7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215" y="3227070"/>
            <a:ext cx="5628005" cy="1181735"/>
          </a:xfrm>
          <a:prstGeom prst="rect">
            <a:avLst/>
          </a:prstGeom>
        </p:spPr>
      </p:pic>
      <p:sp>
        <p:nvSpPr>
          <p:cNvPr id="21" name="Google Shape;898;p88"/>
          <p:cNvSpPr txBox="1"/>
          <p:nvPr/>
        </p:nvSpPr>
        <p:spPr>
          <a:xfrm>
            <a:off x="552450" y="296608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are the key highlights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687830"/>
            <a:ext cx="5628005" cy="11817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run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wandb_demo.py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via the CLI with this command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8" name="Picture 7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215" y="3227070"/>
            <a:ext cx="5628005" cy="11817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3524250" y="3756025"/>
            <a:ext cx="2808605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Google Shape;898;p88"/>
          <p:cNvSpPr txBox="1"/>
          <p:nvPr/>
        </p:nvSpPr>
        <p:spPr>
          <a:xfrm>
            <a:off x="514350" y="3310890"/>
            <a:ext cx="190500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use image with wandb installed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2419350" y="3408045"/>
            <a:ext cx="1104900" cy="413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98;p88"/>
          <p:cNvSpPr txBox="1"/>
          <p:nvPr/>
        </p:nvSpPr>
        <p:spPr>
          <a:xfrm>
            <a:off x="552450" y="296608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are the key highlights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687830"/>
            <a:ext cx="5628005" cy="11817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run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wandb_demo.py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via the CLI with this command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8" name="Picture 7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215" y="3227070"/>
            <a:ext cx="5628005" cy="11817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3524250" y="3756025"/>
            <a:ext cx="2808605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524250" y="3893185"/>
            <a:ext cx="3760470" cy="1238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Google Shape;898;p88"/>
          <p:cNvSpPr txBox="1"/>
          <p:nvPr/>
        </p:nvSpPr>
        <p:spPr>
          <a:xfrm>
            <a:off x="514350" y="3310890"/>
            <a:ext cx="190500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use image with wandb installed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2419350" y="3408045"/>
            <a:ext cx="1104900" cy="413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898;p88"/>
          <p:cNvSpPr txBox="1"/>
          <p:nvPr/>
        </p:nvSpPr>
        <p:spPr>
          <a:xfrm>
            <a:off x="514350" y="3669030"/>
            <a:ext cx="17532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work directory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0" name="Straight Arrow Connector 19"/>
          <p:cNvCxnSpPr>
            <a:stCxn id="13" idx="3"/>
            <a:endCxn id="10" idx="1"/>
          </p:cNvCxnSpPr>
          <p:nvPr/>
        </p:nvCxnSpPr>
        <p:spPr>
          <a:xfrm>
            <a:off x="2267585" y="3766185"/>
            <a:ext cx="1256665" cy="1892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98;p88"/>
          <p:cNvSpPr txBox="1"/>
          <p:nvPr/>
        </p:nvSpPr>
        <p:spPr>
          <a:xfrm>
            <a:off x="552450" y="296608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are the key highlights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687830"/>
            <a:ext cx="5628005" cy="11817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run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wandb_demo.py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via the CLI with this command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8" name="Picture 7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215" y="3227070"/>
            <a:ext cx="5628005" cy="11817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3524250" y="3756025"/>
            <a:ext cx="2808605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524250" y="3893185"/>
            <a:ext cx="3760470" cy="1238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3524250" y="4022725"/>
            <a:ext cx="5124450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Google Shape;898;p88"/>
          <p:cNvSpPr txBox="1"/>
          <p:nvPr/>
        </p:nvSpPr>
        <p:spPr>
          <a:xfrm>
            <a:off x="514350" y="3310890"/>
            <a:ext cx="190500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use image with wandb installed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2419350" y="3408045"/>
            <a:ext cx="1104900" cy="413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898;p88"/>
          <p:cNvSpPr txBox="1"/>
          <p:nvPr/>
        </p:nvSpPr>
        <p:spPr>
          <a:xfrm>
            <a:off x="514350" y="3669030"/>
            <a:ext cx="17532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work directory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5" name="Google Shape;898;p88"/>
          <p:cNvSpPr txBox="1"/>
          <p:nvPr/>
        </p:nvSpPr>
        <p:spPr>
          <a:xfrm>
            <a:off x="514350" y="4050030"/>
            <a:ext cx="124269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mount netrc file</a:t>
            </a:r>
            <a:endParaRPr lang="en-US" sz="1000" b="1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1757045" y="4088765"/>
            <a:ext cx="1767205" cy="584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0" idx="1"/>
          </p:cNvCxnSpPr>
          <p:nvPr/>
        </p:nvCxnSpPr>
        <p:spPr>
          <a:xfrm>
            <a:off x="2267585" y="3766185"/>
            <a:ext cx="1256665" cy="1892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98;p88"/>
          <p:cNvSpPr txBox="1"/>
          <p:nvPr/>
        </p:nvSpPr>
        <p:spPr>
          <a:xfrm>
            <a:off x="552450" y="296608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are the key highlights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687830"/>
            <a:ext cx="5628005" cy="11817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run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wandb_demo.py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via the CLI with this command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8" name="Picture 7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215" y="3227070"/>
            <a:ext cx="5628005" cy="11817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3524250" y="3756025"/>
            <a:ext cx="2808605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524250" y="3893185"/>
            <a:ext cx="3760470" cy="1238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3524250" y="4022725"/>
            <a:ext cx="5124450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3524250" y="4167505"/>
            <a:ext cx="5124450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Google Shape;898;p88"/>
          <p:cNvSpPr txBox="1"/>
          <p:nvPr/>
        </p:nvSpPr>
        <p:spPr>
          <a:xfrm>
            <a:off x="514350" y="3310890"/>
            <a:ext cx="190500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use image with wandb installed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2419350" y="3408045"/>
            <a:ext cx="1104900" cy="413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898;p88"/>
          <p:cNvSpPr txBox="1"/>
          <p:nvPr/>
        </p:nvSpPr>
        <p:spPr>
          <a:xfrm>
            <a:off x="514350" y="3669030"/>
            <a:ext cx="17532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work directory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5" name="Google Shape;898;p88"/>
          <p:cNvSpPr txBox="1"/>
          <p:nvPr/>
        </p:nvSpPr>
        <p:spPr>
          <a:xfrm>
            <a:off x="514350" y="4050030"/>
            <a:ext cx="124269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mount netrc file</a:t>
            </a:r>
            <a:endParaRPr lang="en-US" sz="1000" b="1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6" name="Google Shape;898;p88"/>
          <p:cNvSpPr txBox="1"/>
          <p:nvPr/>
        </p:nvSpPr>
        <p:spPr>
          <a:xfrm>
            <a:off x="493395" y="4408805"/>
            <a:ext cx="234696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command to run wandb_demo.py script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840355" y="4233545"/>
            <a:ext cx="683895" cy="272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1757045" y="4088765"/>
            <a:ext cx="1767205" cy="584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0" idx="1"/>
          </p:cNvCxnSpPr>
          <p:nvPr/>
        </p:nvCxnSpPr>
        <p:spPr>
          <a:xfrm>
            <a:off x="2267585" y="3766185"/>
            <a:ext cx="1256665" cy="1892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98;p88"/>
          <p:cNvSpPr txBox="1"/>
          <p:nvPr/>
        </p:nvSpPr>
        <p:spPr>
          <a:xfrm>
            <a:off x="552450" y="296608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are the key highlights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772858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(Live demo)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W&amp;B work?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81830" y="1052830"/>
            <a:ext cx="1510030" cy="1510030"/>
            <a:chOff x="10305" y="1598"/>
            <a:chExt cx="2378" cy="2378"/>
          </a:xfrm>
        </p:grpSpPr>
        <p:pic>
          <p:nvPicPr>
            <p:cNvPr id="2" name="Graphic 3" descr="Cloud outlin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305" y="1598"/>
              <a:ext cx="2379" cy="2379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0893" y="2537"/>
              <a:ext cx="1116" cy="748"/>
              <a:chOff x="10893" y="2537"/>
              <a:chExt cx="1116" cy="748"/>
            </a:xfrm>
          </p:grpSpPr>
          <p:pic>
            <p:nvPicPr>
              <p:cNvPr id="4" name="Picture 4" descr="A picture containing kitchenware, grater, strainer&#10;&#10;Description automatically generate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8" y="2537"/>
                <a:ext cx="384" cy="361"/>
              </a:xfrm>
              <a:prstGeom prst="rect">
                <a:avLst/>
              </a:prstGeom>
            </p:spPr>
          </p:pic>
          <p:sp>
            <p:nvSpPr>
              <p:cNvPr id="6" name="Google Shape;898;p88"/>
              <p:cNvSpPr txBox="1"/>
              <p:nvPr/>
            </p:nvSpPr>
            <p:spPr>
              <a:xfrm>
                <a:off x="10893" y="2921"/>
                <a:ext cx="1116" cy="3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cs typeface="+mj-lt"/>
                    <a:sym typeface="Clean" charset="0"/>
                  </a:rPr>
                  <a:t>wandb.ai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368165" y="3068955"/>
            <a:ext cx="1737360" cy="1035050"/>
            <a:chOff x="6059" y="3948"/>
            <a:chExt cx="2736" cy="1630"/>
          </a:xfrm>
        </p:grpSpPr>
        <p:sp>
          <p:nvSpPr>
            <p:cNvPr id="8" name="Rounded Rectangle 7"/>
            <p:cNvSpPr/>
            <p:nvPr/>
          </p:nvSpPr>
          <p:spPr>
            <a:xfrm>
              <a:off x="6889" y="4619"/>
              <a:ext cx="1370" cy="82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9" name="Rounded Rectangle 2"/>
            <p:cNvSpPr/>
            <p:nvPr/>
          </p:nvSpPr>
          <p:spPr>
            <a:xfrm>
              <a:off x="6059" y="3948"/>
              <a:ext cx="2737" cy="163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(your environment)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2256790" y="3331845"/>
            <a:ext cx="1218565" cy="58737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200">
                <a:solidFill>
                  <a:schemeClr val="accent6"/>
                </a:solidFill>
                <a:latin typeface="+mj-lt"/>
                <a:cs typeface="+mj-lt"/>
              </a:rPr>
              <a:t>(python script)</a:t>
            </a:r>
            <a:endParaRPr lang="en-US" sz="1200">
              <a:solidFill>
                <a:schemeClr val="accent6"/>
              </a:solidFill>
              <a:latin typeface="+mj-lt"/>
              <a:cs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465" y="1243965"/>
            <a:ext cx="1614170" cy="123253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3662045" y="3611880"/>
            <a:ext cx="553720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217160" y="2327275"/>
            <a:ext cx="3175" cy="607695"/>
          </a:xfrm>
          <a:prstGeom prst="straightConnector1">
            <a:avLst/>
          </a:prstGeom>
          <a:ln w="15875">
            <a:solidFill>
              <a:schemeClr val="accent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92495" y="1877695"/>
            <a:ext cx="553720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898;p88"/>
          <p:cNvSpPr txBox="1"/>
          <p:nvPr/>
        </p:nvSpPr>
        <p:spPr>
          <a:xfrm>
            <a:off x="572770" y="1248410"/>
            <a:ext cx="3642995" cy="171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Python scripts (with wandb code) are run within an environment that has the wandb package installed.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Experiment information is sent to a wandb.ai web account.*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can view all experiment information on the wandb.ai web account*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6" name="Google Shape;898;p88"/>
          <p:cNvSpPr txBox="1"/>
          <p:nvPr/>
        </p:nvSpPr>
        <p:spPr>
          <a:xfrm>
            <a:off x="579120" y="4403725"/>
            <a:ext cx="768540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*Note that W&amp;B 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does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offer “on-prem” solutions, that do not require a wandb.ai web account.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Thank you!</a:t>
            </a:r>
            <a:endParaRPr lang="en-US" sz="3200" i="0" strike="noStrike" cap="none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" name="Google Shape;251;p38"/>
          <p:cNvSpPr txBox="1"/>
          <p:nvPr/>
        </p:nvSpPr>
        <p:spPr>
          <a:xfrm>
            <a:off x="1144270" y="4373245"/>
            <a:ext cx="440690" cy="28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endParaRPr lang="en-GB" sz="1000" b="0" i="0" u="none" strike="noStrike" cap="none">
              <a:solidFill>
                <a:srgbClr val="FFCC33"/>
              </a:solidFill>
              <a:uFill>
                <a:noFill/>
              </a:uFill>
              <a:latin typeface="+mj-lt"/>
              <a:ea typeface="Montserrat SemiBold"/>
              <a:cs typeface="+mj-lt"/>
              <a:sym typeface="Montserrat SemiBold"/>
              <a:hlinkClick r:id="rId1"/>
            </a:endParaRPr>
          </a:p>
        </p:txBody>
      </p:sp>
      <p:sp>
        <p:nvSpPr>
          <p:cNvPr id="37" name="Google Shape;898;p88"/>
          <p:cNvSpPr txBox="1"/>
          <p:nvPr/>
        </p:nvSpPr>
        <p:spPr>
          <a:xfrm>
            <a:off x="164465" y="4373245"/>
            <a:ext cx="11601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CC33"/>
                </a:solidFill>
                <a:latin typeface="+mj-lt"/>
                <a:ea typeface="Clean" charset="0"/>
                <a:cs typeface="+mj-lt"/>
                <a:sym typeface="Clean" charset="0"/>
              </a:rPr>
              <a:t>contact@wandb.ai</a:t>
            </a:r>
            <a:endParaRPr lang="en-US" sz="1000" dirty="0">
              <a:solidFill>
                <a:srgbClr val="FFCC33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/>
          <p:cNvSpPr txBox="1"/>
          <p:nvPr/>
        </p:nvSpPr>
        <p:spPr>
          <a:xfrm>
            <a:off x="1406525" y="4373245"/>
            <a:ext cx="11601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CC33"/>
                </a:solidFill>
                <a:latin typeface="+mj-lt"/>
                <a:ea typeface="Clean" charset="0"/>
                <a:cs typeface="+mj-lt"/>
                <a:sym typeface="Clean" charset="0"/>
              </a:rPr>
              <a:t>www.wandb.ai</a:t>
            </a:r>
            <a:endParaRPr lang="en-US" sz="1000" dirty="0">
              <a:solidFill>
                <a:srgbClr val="FFCC33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W&amp;B to run?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W&amp;B to run?</a:t>
            </a:r>
            <a:endParaRPr lang="en-US" dirty="0"/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182370"/>
            <a:ext cx="77908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1) 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account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 W&amp;B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10996</Words>
  <Application>WPS Presentation</Application>
  <PresentationFormat>On-screen Show (16:9)</PresentationFormat>
  <Paragraphs>594</Paragraphs>
  <Slides>70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0" baseType="lpstr">
      <vt:lpstr>Arial</vt:lpstr>
      <vt:lpstr>SimSun</vt:lpstr>
      <vt:lpstr>Wingdings</vt:lpstr>
      <vt:lpstr>Arial</vt:lpstr>
      <vt:lpstr>Nimbus Roman No9 L</vt:lpstr>
      <vt:lpstr>Montserrat Medium</vt:lpstr>
      <vt:lpstr>Gubbi</vt:lpstr>
      <vt:lpstr>Clean</vt:lpstr>
      <vt:lpstr>Montserrat</vt:lpstr>
      <vt:lpstr>Montserrat Medium</vt:lpstr>
      <vt:lpstr>Montserrat SemiBold</vt:lpstr>
      <vt:lpstr>Calibri</vt:lpstr>
      <vt:lpstr>DejaVu Sans</vt:lpstr>
      <vt:lpstr>Microsoft YaHei</vt:lpstr>
      <vt:lpstr>Droid Sans Fallback</vt:lpstr>
      <vt:lpstr>Arial Unicode MS</vt:lpstr>
      <vt:lpstr>C059</vt:lpstr>
      <vt:lpstr>Cambria</vt:lpstr>
      <vt:lpstr>OpenSymbol</vt:lpstr>
      <vt:lpstr>Simple Light</vt:lpstr>
      <vt:lpstr>PowerPoint 演示文稿</vt:lpstr>
      <vt:lpstr>PowerPoint 演示文稿</vt:lpstr>
      <vt:lpstr>How does W&amp;B work?</vt:lpstr>
      <vt:lpstr>How does W&amp;B work?</vt:lpstr>
      <vt:lpstr>How does W&amp;B work?</vt:lpstr>
      <vt:lpstr>How does W&amp;B work?</vt:lpstr>
      <vt:lpstr>How does W&amp;B work?</vt:lpstr>
      <vt:lpstr>What is needed for W&amp;B to run?</vt:lpstr>
      <vt:lpstr>What is needed for W&amp;B to run?</vt:lpstr>
      <vt:lpstr>What is needed for W&amp;B to run?</vt:lpstr>
      <vt:lpstr>What is needed for W&amp;B to run?</vt:lpstr>
      <vt:lpstr>What is needed for W&amp;B to run?</vt:lpstr>
      <vt:lpstr>Step 1: Create account with W&amp;B</vt:lpstr>
      <vt:lpstr>Step 1: Create account with W&amp;B</vt:lpstr>
      <vt:lpstr>Step 1: Create account with W&amp;B</vt:lpstr>
      <vt:lpstr>Step 1: Create account with W&amp;B</vt:lpstr>
      <vt:lpstr>Step 2: Install “wandb” package</vt:lpstr>
      <vt:lpstr>Step 3: .netrc file</vt:lpstr>
      <vt:lpstr>Step 3: .netrc file</vt:lpstr>
      <vt:lpstr>Step 3: .netrc file</vt:lpstr>
      <vt:lpstr>Step 3: .netrc file</vt:lpstr>
      <vt:lpstr>Step 3: .netrc file</vt:lpstr>
      <vt:lpstr>Step 3: .netrc file</vt:lpstr>
      <vt:lpstr>Step 3: .netrc file</vt:lpstr>
      <vt:lpstr>Step 3: .netrc file</vt:lpstr>
      <vt:lpstr>Step 4: wandb code in your script</vt:lpstr>
      <vt:lpstr>Step 4: wandb code in your script</vt:lpstr>
      <vt:lpstr>Step 4: wandb code in your script</vt:lpstr>
      <vt:lpstr>Step 4: wandb code in your script</vt:lpstr>
      <vt:lpstr>PowerPoint 演示文稿</vt:lpstr>
      <vt:lpstr>What is needed for run:ai to work with W&amp;B?</vt:lpstr>
      <vt:lpstr>What is needed for run:ai to work with W&amp;B?</vt:lpstr>
      <vt:lpstr>What is needed for run:ai to work with W&amp;B?</vt:lpstr>
      <vt:lpstr>What is needed for run:ai to work with W&amp;B?</vt:lpstr>
      <vt:lpstr>Step 2: Docker image with wandb installed</vt:lpstr>
      <vt:lpstr>Step 2: Docker image with wandb installed</vt:lpstr>
      <vt:lpstr>Step 2: Docker image with wandb installed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PowerPoint 演示文稿</vt:lpstr>
      <vt:lpstr>Running wandb jobs with run:ai</vt:lpstr>
      <vt:lpstr>Running wandb jobs with run:ai</vt:lpstr>
      <vt:lpstr>Running wandb jobs with run:ai</vt:lpstr>
      <vt:lpstr>Running wandb jobs with run:ai</vt:lpstr>
      <vt:lpstr>Jupyter notebook example</vt:lpstr>
      <vt:lpstr>CLI example</vt:lpstr>
      <vt:lpstr>CLI example</vt:lpstr>
      <vt:lpstr>CLI example</vt:lpstr>
      <vt:lpstr>CLI example</vt:lpstr>
      <vt:lpstr>CLI example</vt:lpstr>
      <vt:lpstr>CLI example</vt:lpstr>
      <vt:lpstr>CLI example</vt:lpstr>
      <vt:lpstr>CLI example</vt:lpstr>
      <vt:lpstr>CLI example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jcosme</cp:lastModifiedBy>
  <cp:revision>262</cp:revision>
  <dcterms:created xsi:type="dcterms:W3CDTF">2022-09-28T09:57:46Z</dcterms:created>
  <dcterms:modified xsi:type="dcterms:W3CDTF">2022-09-28T09:57:46Z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KSOProductBuildVer">
    <vt:lpwstr>1033-11.1.0.11664</vt:lpwstr>
  </property>
  <property fmtid="{D5CDD505-2E9C-101B-9397-08002B2CF9AE}" pid="4" name="ICV">
    <vt:lpwstr/>
  </property>
</Properties>
</file>